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</p:sldMasterIdLst>
  <p:notesMasterIdLst>
    <p:notesMasterId r:id="rId13"/>
  </p:notesMasterIdLst>
  <p:handoutMasterIdLst>
    <p:handoutMasterId r:id="rId14"/>
  </p:handoutMasterIdLst>
  <p:sldIdLst>
    <p:sldId id="272" r:id="rId2"/>
    <p:sldId id="282" r:id="rId3"/>
    <p:sldId id="258" r:id="rId4"/>
    <p:sldId id="269" r:id="rId5"/>
    <p:sldId id="277" r:id="rId6"/>
    <p:sldId id="288" r:id="rId7"/>
    <p:sldId id="280" r:id="rId8"/>
    <p:sldId id="289" r:id="rId9"/>
    <p:sldId id="285" r:id="rId10"/>
    <p:sldId id="275" r:id="rId11"/>
    <p:sldId id="274" r:id="rId12"/>
  </p:sldIdLst>
  <p:sldSz cx="9144000" cy="6858000" type="screen4x3"/>
  <p:notesSz cx="6794500" cy="9931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04E7B"/>
    <a:srgbClr val="998B7B"/>
    <a:srgbClr val="D50C2F"/>
    <a:srgbClr val="EF7C00"/>
    <a:srgbClr val="94C11C"/>
    <a:srgbClr val="009D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601" autoAdjust="0"/>
    <p:restoredTop sz="81358" autoAdjust="0"/>
  </p:normalViewPr>
  <p:slideViewPr>
    <p:cSldViewPr snapToGrid="0" snapToObjects="1">
      <p:cViewPr>
        <p:scale>
          <a:sx n="150" d="100"/>
          <a:sy n="150" d="100"/>
        </p:scale>
        <p:origin x="-72" y="2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64" d="100"/>
          <a:sy n="64" d="100"/>
        </p:scale>
        <p:origin x="-3396" y="-114"/>
      </p:cViewPr>
      <p:guideLst>
        <p:guide orient="horz" pos="3128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48645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2E2226-A624-7F47-B7D7-ED89257BBB22}" type="datetimeFigureOut">
              <a:rPr lang="de-DE" smtClean="0"/>
              <a:pPr/>
              <a:t>09.05.2017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48645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3DB511-5600-6F4D-AC39-1570E2A4B4EC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3339943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97C0FA-A278-3043-B142-1DA567B47DBD}" type="datetimeFigureOut">
              <a:rPr lang="de-DE" smtClean="0"/>
              <a:pPr/>
              <a:t>09.05.2017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450" y="4717415"/>
            <a:ext cx="5435600" cy="446913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48645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4C91A6-4354-5143-9322-B40144EA571A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625456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4C91A6-4354-5143-9322-B40144EA571A}" type="slidenum">
              <a:rPr lang="de-DE" smtClean="0"/>
              <a:pPr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900424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4C91A6-4354-5143-9322-B40144EA571A}" type="slidenum">
              <a:rPr lang="de-DE" smtClean="0"/>
              <a:pPr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917160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4C91A6-4354-5143-9322-B40144EA571A}" type="slidenum">
              <a:rPr lang="de-DE" smtClean="0"/>
              <a:pPr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868127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de-DE" dirty="0" err="1" smtClean="0"/>
              <a:t>There</a:t>
            </a:r>
            <a:r>
              <a:rPr lang="de-DE" dirty="0" smtClean="0"/>
              <a:t> </a:t>
            </a:r>
            <a:r>
              <a:rPr lang="de-DE" dirty="0" err="1" smtClean="0"/>
              <a:t>are</a:t>
            </a:r>
            <a:r>
              <a:rPr lang="de-DE" dirty="0" smtClean="0"/>
              <a:t> 70 </a:t>
            </a:r>
            <a:r>
              <a:rPr lang="de-DE" dirty="0" err="1" smtClean="0"/>
              <a:t>institutions</a:t>
            </a:r>
            <a:r>
              <a:rPr lang="de-DE" dirty="0" smtClean="0"/>
              <a:t> </a:t>
            </a:r>
            <a:r>
              <a:rPr lang="de-DE" dirty="0" err="1" smtClean="0"/>
              <a:t>worldwide</a:t>
            </a:r>
            <a:endParaRPr lang="de-DE" dirty="0" smtClean="0"/>
          </a:p>
          <a:p>
            <a:pPr marL="171450" indent="-171450">
              <a:buFontTx/>
              <a:buChar char="-"/>
            </a:pPr>
            <a:endParaRPr lang="de-DE" dirty="0" smtClean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4C91A6-4354-5143-9322-B40144EA571A}" type="slidenum">
              <a:rPr lang="de-DE" smtClean="0"/>
              <a:pPr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485663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4C91A6-4354-5143-9322-B40144EA571A}" type="slidenum">
              <a:rPr lang="de-DE" smtClean="0"/>
              <a:pPr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050217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4C91A6-4354-5143-9322-B40144EA571A}" type="slidenum">
              <a:rPr lang="de-DE" smtClean="0"/>
              <a:pPr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815800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indent="-457200">
              <a:buAutoNum type="arabicPeriod"/>
            </a:pPr>
            <a:r>
              <a:rPr lang="de-DE" dirty="0"/>
              <a:t>Monitoring – </a:t>
            </a:r>
            <a:r>
              <a:rPr lang="de-DE" dirty="0" err="1"/>
              <a:t>our</a:t>
            </a:r>
            <a:r>
              <a:rPr lang="de-DE" dirty="0"/>
              <a:t> </a:t>
            </a:r>
            <a:r>
              <a:rPr lang="de-DE" dirty="0" err="1"/>
              <a:t>working</a:t>
            </a:r>
            <a:r>
              <a:rPr lang="de-DE" dirty="0"/>
              <a:t> </a:t>
            </a:r>
            <a:r>
              <a:rPr lang="de-DE" dirty="0" err="1"/>
              <a:t>definition</a:t>
            </a:r>
            <a:endParaRPr lang="de-DE" dirty="0"/>
          </a:p>
          <a:p>
            <a:endParaRPr lang="de-DE" dirty="0"/>
          </a:p>
          <a:p>
            <a:pPr marL="817200" lvl="1" indent="-457200"/>
            <a:r>
              <a:rPr lang="de-DE" dirty="0" err="1"/>
              <a:t>Precise</a:t>
            </a:r>
            <a:r>
              <a:rPr lang="de-DE" dirty="0"/>
              <a:t> </a:t>
            </a:r>
            <a:r>
              <a:rPr lang="de-DE" dirty="0" err="1"/>
              <a:t>sector-oriented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issue-oriented</a:t>
            </a:r>
            <a:r>
              <a:rPr lang="de-DE" dirty="0"/>
              <a:t> </a:t>
            </a:r>
            <a:r>
              <a:rPr lang="de-DE" dirty="0" err="1"/>
              <a:t>observation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legal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social</a:t>
            </a:r>
            <a:r>
              <a:rPr lang="de-DE" dirty="0"/>
              <a:t> </a:t>
            </a:r>
            <a:r>
              <a:rPr lang="de-DE" dirty="0" err="1"/>
              <a:t>realities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developments</a:t>
            </a:r>
            <a:r>
              <a:rPr lang="de-DE" dirty="0"/>
              <a:t> </a:t>
            </a:r>
          </a:p>
          <a:p>
            <a:pPr marL="817200" lvl="1" indent="-457200"/>
            <a:endParaRPr lang="de-DE" dirty="0"/>
          </a:p>
          <a:p>
            <a:pPr marL="817200" lvl="1" indent="-457200"/>
            <a:r>
              <a:rPr lang="de-DE" dirty="0" err="1"/>
              <a:t>Gathering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information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its</a:t>
            </a:r>
            <a:r>
              <a:rPr lang="de-DE" dirty="0"/>
              <a:t> </a:t>
            </a:r>
            <a:r>
              <a:rPr lang="de-DE" dirty="0" err="1"/>
              <a:t>assessment</a:t>
            </a:r>
            <a:r>
              <a:rPr lang="de-DE" dirty="0"/>
              <a:t> in light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human </a:t>
            </a:r>
            <a:r>
              <a:rPr lang="de-DE" dirty="0" err="1"/>
              <a:t>rights</a:t>
            </a:r>
            <a:r>
              <a:rPr lang="de-DE" dirty="0"/>
              <a:t> </a:t>
            </a:r>
            <a:r>
              <a:rPr lang="de-DE" dirty="0" err="1"/>
              <a:t>obligations</a:t>
            </a:r>
            <a:endParaRPr lang="de-DE" dirty="0"/>
          </a:p>
          <a:p>
            <a:pPr marL="817200" lvl="1" indent="-457200"/>
            <a:endParaRPr lang="de-DE" dirty="0"/>
          </a:p>
          <a:p>
            <a:pPr marL="817200" lvl="1" indent="-457200"/>
            <a:r>
              <a:rPr lang="de-DE" dirty="0"/>
              <a:t>This </a:t>
            </a:r>
            <a:r>
              <a:rPr lang="de-DE" dirty="0" err="1"/>
              <a:t>process</a:t>
            </a:r>
            <a:r>
              <a:rPr lang="de-DE" dirty="0"/>
              <a:t> </a:t>
            </a:r>
            <a:r>
              <a:rPr lang="de-DE" dirty="0" err="1"/>
              <a:t>should</a:t>
            </a:r>
            <a:r>
              <a:rPr lang="de-DE" dirty="0"/>
              <a:t> </a:t>
            </a:r>
            <a:r>
              <a:rPr lang="de-DE" dirty="0" err="1"/>
              <a:t>provide</a:t>
            </a:r>
            <a:r>
              <a:rPr lang="de-DE" dirty="0"/>
              <a:t> </a:t>
            </a:r>
            <a:r>
              <a:rPr lang="de-DE" dirty="0" err="1"/>
              <a:t>constructive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critical</a:t>
            </a:r>
            <a:r>
              <a:rPr lang="de-DE" dirty="0"/>
              <a:t> </a:t>
            </a:r>
            <a:r>
              <a:rPr lang="de-DE" dirty="0" err="1"/>
              <a:t>guidance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government</a:t>
            </a:r>
            <a:r>
              <a:rPr lang="de-DE" dirty="0"/>
              <a:t> </a:t>
            </a:r>
            <a:r>
              <a:rPr lang="de-DE" dirty="0" err="1" smtClean="0"/>
              <a:t>activities</a:t>
            </a:r>
            <a:endParaRPr lang="de-DE" dirty="0" smtClean="0"/>
          </a:p>
          <a:p>
            <a:pPr marL="817200" lvl="1" indent="-457200"/>
            <a:endParaRPr lang="de-DE" dirty="0"/>
          </a:p>
          <a:p>
            <a:pPr marL="817200" lvl="1" indent="-457200"/>
            <a:endParaRPr lang="de-DE" dirty="0"/>
          </a:p>
          <a:p>
            <a:pPr marL="457200" indent="-457200">
              <a:buAutoNum type="arabicPeriod"/>
            </a:pPr>
            <a:r>
              <a:rPr lang="de-DE" dirty="0"/>
              <a:t>Monitoring – in </a:t>
            </a:r>
            <a:r>
              <a:rPr lang="de-DE" dirty="0" err="1"/>
              <a:t>practical</a:t>
            </a:r>
            <a:r>
              <a:rPr lang="de-DE" dirty="0"/>
              <a:t> </a:t>
            </a:r>
            <a:r>
              <a:rPr lang="de-DE" dirty="0" err="1"/>
              <a:t>terms</a:t>
            </a:r>
            <a:endParaRPr lang="de-DE" dirty="0"/>
          </a:p>
          <a:p>
            <a:endParaRPr lang="de-DE" dirty="0"/>
          </a:p>
          <a:p>
            <a:pPr marL="817200" lvl="1" indent="-457200"/>
            <a:r>
              <a:rPr lang="de-DE" dirty="0" err="1"/>
              <a:t>Advise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federal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Länder </a:t>
            </a:r>
            <a:r>
              <a:rPr lang="de-DE" dirty="0" err="1"/>
              <a:t>ministries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legislators</a:t>
            </a:r>
            <a:endParaRPr lang="de-DE" dirty="0"/>
          </a:p>
          <a:p>
            <a:pPr marL="817200" lvl="1" indent="-457200"/>
            <a:endParaRPr lang="de-DE" dirty="0"/>
          </a:p>
          <a:p>
            <a:pPr marL="817200" lvl="1" indent="-457200"/>
            <a:r>
              <a:rPr lang="de-DE" dirty="0"/>
              <a:t>Review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action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policy</a:t>
            </a:r>
            <a:r>
              <a:rPr lang="de-DE" dirty="0"/>
              <a:t> </a:t>
            </a:r>
            <a:r>
              <a:rPr lang="de-DE" dirty="0" err="1"/>
              <a:t>plans</a:t>
            </a:r>
            <a:r>
              <a:rPr lang="de-DE" dirty="0"/>
              <a:t>, </a:t>
            </a:r>
            <a:r>
              <a:rPr lang="de-DE" dirty="0" err="1"/>
              <a:t>laws</a:t>
            </a:r>
            <a:r>
              <a:rPr lang="de-DE" dirty="0"/>
              <a:t>, etc.</a:t>
            </a:r>
          </a:p>
          <a:p>
            <a:pPr marL="817200" lvl="1" indent="-457200"/>
            <a:endParaRPr lang="de-DE" dirty="0"/>
          </a:p>
          <a:p>
            <a:pPr marL="817200" lvl="1" indent="-457200"/>
            <a:r>
              <a:rPr lang="de-DE" dirty="0"/>
              <a:t>Standard </a:t>
            </a:r>
            <a:r>
              <a:rPr lang="de-DE" dirty="0" err="1"/>
              <a:t>testing</a:t>
            </a:r>
            <a:r>
              <a:rPr lang="de-DE" dirty="0"/>
              <a:t> </a:t>
            </a:r>
            <a:r>
              <a:rPr lang="de-DE" dirty="0" err="1"/>
              <a:t>at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state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marL="1177200" lvl="2" indent="-457200"/>
            <a:r>
              <a:rPr lang="de-DE" dirty="0" err="1"/>
              <a:t>Practised</a:t>
            </a:r>
            <a:r>
              <a:rPr lang="de-DE" dirty="0"/>
              <a:t> in a </a:t>
            </a:r>
            <a:r>
              <a:rPr lang="de-DE" dirty="0" err="1"/>
              <a:t>number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federal</a:t>
            </a:r>
            <a:r>
              <a:rPr lang="de-DE" dirty="0"/>
              <a:t> German </a:t>
            </a:r>
            <a:r>
              <a:rPr lang="de-DE" dirty="0" err="1"/>
              <a:t>states</a:t>
            </a:r>
            <a:endParaRPr lang="de-DE" dirty="0"/>
          </a:p>
          <a:p>
            <a:pPr marL="1177200" lvl="2" indent="-457200"/>
            <a:r>
              <a:rPr lang="de-DE" dirty="0" err="1"/>
              <a:t>Where</a:t>
            </a:r>
            <a:r>
              <a:rPr lang="de-DE" dirty="0"/>
              <a:t> </a:t>
            </a:r>
            <a:r>
              <a:rPr lang="de-DE" dirty="0" err="1"/>
              <a:t>selected</a:t>
            </a:r>
            <a:r>
              <a:rPr lang="de-DE" dirty="0"/>
              <a:t> </a:t>
            </a:r>
            <a:r>
              <a:rPr lang="de-DE" dirty="0" err="1"/>
              <a:t>areas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law</a:t>
            </a:r>
            <a:r>
              <a:rPr lang="de-DE" dirty="0"/>
              <a:t> </a:t>
            </a:r>
            <a:r>
              <a:rPr lang="de-DE" dirty="0" err="1"/>
              <a:t>are</a:t>
            </a:r>
            <a:r>
              <a:rPr lang="de-DE" dirty="0"/>
              <a:t> </a:t>
            </a:r>
            <a:r>
              <a:rPr lang="de-DE" dirty="0" err="1"/>
              <a:t>examined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ensure</a:t>
            </a:r>
            <a:r>
              <a:rPr lang="de-DE" dirty="0"/>
              <a:t> </a:t>
            </a:r>
            <a:r>
              <a:rPr lang="de-DE" dirty="0" err="1"/>
              <a:t>compliance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CRPD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4C91A6-4354-5143-9322-B40144EA571A}" type="slidenum">
              <a:rPr lang="de-DE" smtClean="0"/>
              <a:pPr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020474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4C91A6-4354-5143-9322-B40144EA571A}" type="slidenum">
              <a:rPr lang="de-DE" smtClean="0"/>
              <a:pPr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60743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indent="-457200">
              <a:buFontTx/>
              <a:buAutoNum type="arabicPeriod"/>
            </a:pPr>
            <a:r>
              <a:rPr lang="de-DE" dirty="0"/>
              <a:t>Special </a:t>
            </a:r>
            <a:r>
              <a:rPr lang="de-DE" dirty="0" err="1"/>
              <a:t>Role</a:t>
            </a:r>
            <a:r>
              <a:rPr lang="de-DE" dirty="0"/>
              <a:t> </a:t>
            </a:r>
            <a:r>
              <a:rPr lang="de-DE" dirty="0" err="1"/>
              <a:t>as</a:t>
            </a:r>
            <a:r>
              <a:rPr lang="de-DE" dirty="0"/>
              <a:t> an NHRI</a:t>
            </a:r>
          </a:p>
          <a:p>
            <a:pPr marL="457200" indent="-457200">
              <a:buFontTx/>
              <a:buAutoNum type="arabicPeriod"/>
            </a:pPr>
            <a:endParaRPr lang="de-DE" dirty="0"/>
          </a:p>
          <a:p>
            <a:pPr marL="817200" lvl="1" indent="-457200"/>
            <a:r>
              <a:rPr lang="de-DE" dirty="0" err="1"/>
              <a:t>being</a:t>
            </a:r>
            <a:r>
              <a:rPr lang="de-DE" dirty="0"/>
              <a:t> </a:t>
            </a:r>
            <a:r>
              <a:rPr lang="de-DE" dirty="0" err="1"/>
              <a:t>perceived</a:t>
            </a:r>
            <a:r>
              <a:rPr lang="de-DE" dirty="0"/>
              <a:t> </a:t>
            </a:r>
            <a:r>
              <a:rPr lang="de-DE" dirty="0" err="1"/>
              <a:t>as</a:t>
            </a:r>
            <a:r>
              <a:rPr lang="de-DE" dirty="0"/>
              <a:t> neutral </a:t>
            </a:r>
            <a:r>
              <a:rPr lang="de-DE" dirty="0" err="1"/>
              <a:t>experts</a:t>
            </a:r>
            <a:endParaRPr lang="de-DE" dirty="0"/>
          </a:p>
          <a:p>
            <a:pPr marL="817200" lvl="1" indent="-457200"/>
            <a:r>
              <a:rPr lang="de-DE" dirty="0" err="1" smtClean="0"/>
              <a:t>having</a:t>
            </a:r>
            <a:r>
              <a:rPr lang="de-DE" dirty="0" smtClean="0"/>
              <a:t> </a:t>
            </a:r>
            <a:r>
              <a:rPr lang="de-DE" dirty="0"/>
              <a:t>a different </a:t>
            </a:r>
            <a:r>
              <a:rPr lang="de-DE" dirty="0" err="1"/>
              <a:t>mode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access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government</a:t>
            </a:r>
            <a:r>
              <a:rPr lang="de-DE" dirty="0"/>
              <a:t> </a:t>
            </a:r>
            <a:r>
              <a:rPr lang="de-DE" dirty="0" err="1"/>
              <a:t>officials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decision-makers</a:t>
            </a:r>
            <a:endParaRPr lang="de-DE" dirty="0"/>
          </a:p>
          <a:p>
            <a:pPr marL="817200" lvl="1" indent="-457200"/>
            <a:r>
              <a:rPr lang="de-DE" dirty="0" err="1" smtClean="0"/>
              <a:t>having</a:t>
            </a:r>
            <a:r>
              <a:rPr lang="de-DE" dirty="0" smtClean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moral</a:t>
            </a:r>
            <a:r>
              <a:rPr lang="de-DE" dirty="0"/>
              <a:t> high </a:t>
            </a:r>
            <a:r>
              <a:rPr lang="de-DE" dirty="0" err="1"/>
              <a:t>ground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interpreting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contents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CRPD in </a:t>
            </a:r>
            <a:r>
              <a:rPr lang="de-DE" dirty="0" smtClean="0"/>
              <a:t>Germany</a:t>
            </a:r>
          </a:p>
          <a:p>
            <a:pPr marL="817200" lvl="1" indent="-457200"/>
            <a:endParaRPr lang="de-DE" dirty="0"/>
          </a:p>
          <a:p>
            <a:pPr marL="457200" indent="-457200">
              <a:buFont typeface="+mj-lt"/>
              <a:buAutoNum type="arabicPeriod" startAt="2"/>
            </a:pPr>
            <a:r>
              <a:rPr lang="de-DE" dirty="0" err="1"/>
              <a:t>Civil</a:t>
            </a:r>
            <a:r>
              <a:rPr lang="de-DE" dirty="0"/>
              <a:t> Society </a:t>
            </a:r>
            <a:r>
              <a:rPr lang="de-DE" dirty="0" err="1"/>
              <a:t>Consultations</a:t>
            </a:r>
            <a:endParaRPr lang="de-DE" dirty="0"/>
          </a:p>
          <a:p>
            <a:pPr marL="817200" lvl="1" indent="-457200"/>
            <a:r>
              <a:rPr lang="de-DE" dirty="0" err="1" smtClean="0"/>
              <a:t>Two</a:t>
            </a:r>
            <a:r>
              <a:rPr lang="de-DE" dirty="0" smtClean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three</a:t>
            </a:r>
            <a:r>
              <a:rPr lang="de-DE" dirty="0"/>
              <a:t> </a:t>
            </a:r>
            <a:r>
              <a:rPr lang="de-DE" dirty="0" err="1"/>
              <a:t>meetings</a:t>
            </a:r>
            <a:r>
              <a:rPr lang="de-DE" dirty="0"/>
              <a:t> a </a:t>
            </a:r>
            <a:r>
              <a:rPr lang="de-DE" dirty="0" err="1"/>
              <a:t>year</a:t>
            </a:r>
            <a:endParaRPr lang="de-DE" dirty="0"/>
          </a:p>
          <a:p>
            <a:pPr marL="817200" lvl="1" indent="-457200"/>
            <a:r>
              <a:rPr lang="de-DE" dirty="0" smtClean="0"/>
              <a:t>Exchange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information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experience</a:t>
            </a:r>
            <a:r>
              <a:rPr lang="de-DE" dirty="0"/>
              <a:t> </a:t>
            </a:r>
            <a:r>
              <a:rPr lang="de-DE" dirty="0" err="1"/>
              <a:t>relating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CRPD</a:t>
            </a:r>
          </a:p>
          <a:p>
            <a:pPr marL="817200" lvl="1" indent="-457200"/>
            <a:r>
              <a:rPr lang="de-DE" dirty="0" err="1" smtClean="0"/>
              <a:t>Discussion</a:t>
            </a:r>
            <a:r>
              <a:rPr lang="de-DE" dirty="0" smtClean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 smtClean="0"/>
              <a:t>strategies</a:t>
            </a:r>
            <a:endParaRPr lang="de-DE" dirty="0" smtClean="0"/>
          </a:p>
          <a:p>
            <a:pPr marL="817200" lvl="1" indent="-457200"/>
            <a:endParaRPr lang="de-DE" dirty="0"/>
          </a:p>
          <a:p>
            <a:pPr marL="457200" indent="-457200">
              <a:buFont typeface="+mj-lt"/>
              <a:buAutoNum type="arabicPeriod" startAt="2"/>
            </a:pPr>
            <a:r>
              <a:rPr lang="de-DE" dirty="0"/>
              <a:t>Parallel </a:t>
            </a:r>
            <a:r>
              <a:rPr lang="de-DE" dirty="0" err="1"/>
              <a:t>reporting</a:t>
            </a:r>
            <a:r>
              <a:rPr lang="de-DE" dirty="0"/>
              <a:t> </a:t>
            </a:r>
            <a:r>
              <a:rPr lang="de-DE" dirty="0" err="1"/>
              <a:t>process</a:t>
            </a:r>
            <a:r>
              <a:rPr lang="de-DE" dirty="0"/>
              <a:t> in Germany in 2015</a:t>
            </a:r>
          </a:p>
          <a:p>
            <a:pPr marL="457200" indent="-457200">
              <a:buFont typeface="+mj-lt"/>
              <a:buAutoNum type="arabicPeriod" startAt="2"/>
            </a:pPr>
            <a:endParaRPr lang="de-DE" dirty="0"/>
          </a:p>
          <a:p>
            <a:pPr marL="817200" lvl="1" indent="-457200"/>
            <a:r>
              <a:rPr lang="de-DE" dirty="0"/>
              <a:t>Monitoring </a:t>
            </a:r>
            <a:r>
              <a:rPr lang="de-DE" dirty="0" err="1"/>
              <a:t>mechanism</a:t>
            </a:r>
            <a:r>
              <a:rPr lang="de-DE" dirty="0"/>
              <a:t> in a strong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productive</a:t>
            </a:r>
            <a:r>
              <a:rPr lang="de-DE" dirty="0"/>
              <a:t> </a:t>
            </a:r>
            <a:r>
              <a:rPr lang="de-DE" dirty="0" err="1"/>
              <a:t>role</a:t>
            </a:r>
            <a:endParaRPr lang="de-DE" dirty="0"/>
          </a:p>
          <a:p>
            <a:pPr marL="817200" lvl="1" indent="-457200"/>
            <a:endParaRPr lang="de-DE" dirty="0"/>
          </a:p>
          <a:p>
            <a:pPr marL="817200" lvl="1" indent="-457200"/>
            <a:r>
              <a:rPr lang="de-DE" dirty="0" err="1"/>
              <a:t>very</a:t>
            </a:r>
            <a:r>
              <a:rPr lang="de-DE" dirty="0"/>
              <a:t> </a:t>
            </a:r>
            <a:r>
              <a:rPr lang="de-DE" dirty="0" err="1"/>
              <a:t>fruitful</a:t>
            </a:r>
            <a:r>
              <a:rPr lang="de-DE" dirty="0"/>
              <a:t> </a:t>
            </a:r>
            <a:r>
              <a:rPr lang="de-DE" dirty="0" err="1"/>
              <a:t>engagement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civil</a:t>
            </a:r>
            <a:r>
              <a:rPr lang="de-DE" dirty="0"/>
              <a:t> </a:t>
            </a:r>
            <a:r>
              <a:rPr lang="de-DE" dirty="0" err="1"/>
              <a:t>society</a:t>
            </a:r>
            <a:endParaRPr lang="de-DE" dirty="0"/>
          </a:p>
          <a:p>
            <a:pPr marL="817200" lvl="1" indent="-457200"/>
            <a:endParaRPr lang="de-DE" dirty="0"/>
          </a:p>
          <a:p>
            <a:pPr marL="817200" lvl="1" indent="-457200"/>
            <a:r>
              <a:rPr lang="de-DE" dirty="0" err="1"/>
              <a:t>good</a:t>
            </a:r>
            <a:r>
              <a:rPr lang="de-DE" dirty="0"/>
              <a:t> </a:t>
            </a:r>
            <a:r>
              <a:rPr lang="de-DE" dirty="0" err="1"/>
              <a:t>results</a:t>
            </a:r>
            <a:endParaRPr lang="de-DE" dirty="0"/>
          </a:p>
          <a:p>
            <a:endParaRPr lang="de-DE" dirty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4C91A6-4354-5143-9322-B40144EA571A}" type="slidenum">
              <a:rPr lang="de-DE" smtClean="0"/>
              <a:pPr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812929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4C91A6-4354-5143-9322-B40144EA571A}" type="slidenum">
              <a:rPr lang="de-DE" smtClean="0"/>
              <a:pPr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034889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4C91A6-4354-5143-9322-B40144EA571A}" type="slidenum">
              <a:rPr lang="de-DE" smtClean="0"/>
              <a:pPr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001137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 blau">
    <p:bg>
      <p:bgPr>
        <a:solidFill>
          <a:srgbClr val="004E7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303262"/>
            <a:ext cx="5885615" cy="586966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8784" y="1800000"/>
            <a:ext cx="4971505" cy="1762534"/>
          </a:xfrm>
        </p:spPr>
        <p:txBody>
          <a:bodyPr lIns="90000" anchor="b">
            <a:noAutofit/>
          </a:bodyPr>
          <a:lstStyle>
            <a:lvl1pPr>
              <a:defRPr sz="3600" cap="none" baseline="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8784" y="3562534"/>
            <a:ext cx="4971505" cy="1695266"/>
          </a:xfrm>
        </p:spPr>
        <p:txBody>
          <a:bodyPr/>
          <a:lstStyle>
            <a:lvl1pPr marL="0" indent="0" algn="l">
              <a:buNone/>
              <a:defRPr>
                <a:solidFill>
                  <a:srgbClr val="998B7B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en-US" dirty="0"/>
          </a:p>
        </p:txBody>
      </p:sp>
      <p:pic>
        <p:nvPicPr>
          <p:cNvPr id="15" name="Bild 14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21" t="27913" r="8548" b="26250"/>
          <a:stretch/>
        </p:blipFill>
        <p:spPr>
          <a:xfrm>
            <a:off x="379815" y="632857"/>
            <a:ext cx="2445636" cy="745200"/>
          </a:xfrm>
          <a:prstGeom prst="rect">
            <a:avLst/>
          </a:prstGeom>
          <a:effectLst>
            <a:outerShdw sx="1000" sy="1000" algn="ctr" rotWithShape="0">
              <a:srgbClr val="000000"/>
            </a:outerShdw>
          </a:effectLst>
        </p:spPr>
      </p:pic>
    </p:spTree>
    <p:extLst>
      <p:ext uri="{BB962C8B-B14F-4D97-AF65-F5344CB8AC3E}">
        <p14:creationId xmlns:p14="http://schemas.microsoft.com/office/powerpoint/2010/main" val="10919078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2000"/>
            <a:ext cx="4038600" cy="4718304"/>
          </a:xfrm>
        </p:spPr>
        <p:txBody>
          <a:bodyPr>
            <a:no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2000"/>
            <a:ext cx="4038600" cy="4718304"/>
          </a:xfrm>
        </p:spPr>
        <p:txBody>
          <a:bodyPr>
            <a:no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EA0F3-6358-5448-B31E-F1F4B21BE39F}" type="datetime1">
              <a:rPr lang="de-DE" smtClean="0"/>
              <a:t>09.05.2017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fld id="{0CFEC368-1D7A-4F81-ABF6-AE0E36BAF64C}" type="slidenum">
              <a:rPr lang="en-US" smtClean="0"/>
              <a:pPr/>
              <a:t>‹Nr.›</a:t>
            </a:fld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457200" y="1524000"/>
            <a:ext cx="8229600" cy="0"/>
          </a:xfrm>
          <a:prstGeom prst="line">
            <a:avLst/>
          </a:prstGeom>
          <a:ln w="19050">
            <a:solidFill>
              <a:srgbClr val="998B7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Bild 9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21" t="27913" r="8548" b="26250"/>
          <a:stretch/>
        </p:blipFill>
        <p:spPr>
          <a:xfrm>
            <a:off x="6754615" y="299960"/>
            <a:ext cx="1973050" cy="601200"/>
          </a:xfrm>
          <a:prstGeom prst="rect">
            <a:avLst/>
          </a:prstGeom>
          <a:effectLst>
            <a:outerShdw sx="1000" sy="1000" algn="ctr" rotWithShape="0">
              <a:srgbClr val="000000"/>
            </a:outerShdw>
          </a:effectLst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Autofit/>
          </a:bodyPr>
          <a:lstStyle>
            <a:lvl1pPr marL="0" indent="0" algn="l">
              <a:buNone/>
              <a:defRPr sz="2000" b="1">
                <a:solidFill>
                  <a:srgbClr val="998B7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>
            <a:no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Autofit/>
          </a:bodyPr>
          <a:lstStyle>
            <a:lvl1pPr marL="0" indent="0" algn="l">
              <a:buNone/>
              <a:defRPr lang="en-US" sz="2000" b="1" kern="1200" dirty="0" smtClean="0">
                <a:solidFill>
                  <a:srgbClr val="998B7B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>
            <a:no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258ED-31CB-004D-9602-DA4CF3BBC98D}" type="datetime1">
              <a:rPr lang="de-DE" smtClean="0"/>
              <a:t>09.05.2017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fld id="{0CFEC368-1D7A-4F81-ABF6-AE0E36BAF64C}" type="slidenum">
              <a:rPr lang="en-US" smtClean="0"/>
              <a:pPr/>
              <a:t>‹Nr.›</a:t>
            </a:fld>
            <a:endParaRPr lang="en-US"/>
          </a:p>
        </p:txBody>
      </p:sp>
      <p:cxnSp>
        <p:nvCxnSpPr>
          <p:cNvPr id="11" name="Straight Connector 10"/>
          <p:cNvCxnSpPr/>
          <p:nvPr userDrawn="1"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rgbClr val="998B7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7"/>
          <p:cNvCxnSpPr/>
          <p:nvPr userDrawn="1"/>
        </p:nvCxnSpPr>
        <p:spPr>
          <a:xfrm>
            <a:off x="457200" y="1524000"/>
            <a:ext cx="8229600" cy="0"/>
          </a:xfrm>
          <a:prstGeom prst="line">
            <a:avLst/>
          </a:prstGeom>
          <a:ln w="19050">
            <a:solidFill>
              <a:srgbClr val="998B7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Bild 13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21" t="27913" r="8548" b="26250"/>
          <a:stretch/>
        </p:blipFill>
        <p:spPr>
          <a:xfrm>
            <a:off x="6754615" y="299960"/>
            <a:ext cx="1973050" cy="601200"/>
          </a:xfrm>
          <a:prstGeom prst="rect">
            <a:avLst/>
          </a:prstGeom>
          <a:effectLst>
            <a:outerShdw sx="1000" sy="1000" algn="ctr" rotWithShape="0">
              <a:srgbClr val="000000"/>
            </a:outerShdw>
          </a:effectLst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7D987-9FBE-B64C-958D-7FB947670BE6}" type="datetime1">
              <a:rPr lang="de-DE" smtClean="0"/>
              <a:t>09.05.2017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‹Nr.›</a:t>
            </a:fld>
            <a:endParaRPr lang="en-US"/>
          </a:p>
        </p:txBody>
      </p:sp>
      <p:cxnSp>
        <p:nvCxnSpPr>
          <p:cNvPr id="6" name="Straight Connector 7"/>
          <p:cNvCxnSpPr/>
          <p:nvPr userDrawn="1"/>
        </p:nvCxnSpPr>
        <p:spPr>
          <a:xfrm>
            <a:off x="457200" y="1524000"/>
            <a:ext cx="8229600" cy="0"/>
          </a:xfrm>
          <a:prstGeom prst="line">
            <a:avLst/>
          </a:prstGeom>
          <a:ln w="19050">
            <a:solidFill>
              <a:srgbClr val="998B7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Bild 7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21" t="27913" r="8548" b="26250"/>
          <a:stretch/>
        </p:blipFill>
        <p:spPr>
          <a:xfrm>
            <a:off x="6754615" y="299960"/>
            <a:ext cx="1973050" cy="601200"/>
          </a:xfrm>
          <a:prstGeom prst="rect">
            <a:avLst/>
          </a:prstGeom>
          <a:effectLst>
            <a:outerShdw sx="1000" sy="1000" algn="ctr" rotWithShape="0">
              <a:srgbClr val="000000"/>
            </a:outerShdw>
          </a:effectLst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F7B1C-EAA9-1842-9CBE-8D98BA2A6E39}" type="datetime1">
              <a:rPr lang="de-DE" smtClean="0"/>
              <a:t>09.05.2017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luss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1141226" y="1736651"/>
            <a:ext cx="7588102" cy="3204745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1500"/>
            </a:lvl1pPr>
            <a:lvl2pPr>
              <a:lnSpc>
                <a:spcPct val="100000"/>
              </a:lnSpc>
              <a:defRPr sz="1500"/>
            </a:lvl2pPr>
            <a:lvl3pPr>
              <a:lnSpc>
                <a:spcPct val="100000"/>
              </a:lnSpc>
              <a:defRPr sz="1500"/>
            </a:lvl3pPr>
            <a:lvl4pPr>
              <a:lnSpc>
                <a:spcPct val="100000"/>
              </a:lnSpc>
              <a:defRPr sz="1500"/>
            </a:lvl4pPr>
            <a:lvl5pPr>
              <a:lnSpc>
                <a:spcPct val="100000"/>
              </a:lnSpc>
              <a:defRPr sz="1500"/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pic>
        <p:nvPicPr>
          <p:cNvPr id="4" name="Bild 3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21" t="27913" r="8548" b="26250"/>
          <a:stretch/>
        </p:blipFill>
        <p:spPr>
          <a:xfrm>
            <a:off x="379815" y="632857"/>
            <a:ext cx="2445636" cy="745200"/>
          </a:xfrm>
          <a:prstGeom prst="rect">
            <a:avLst/>
          </a:prstGeom>
          <a:effectLst>
            <a:outerShdw sx="1000" sy="1000" algn="ctr" rotWithShape="0">
              <a:srgbClr val="000000"/>
            </a:outerShdw>
          </a:effectLst>
        </p:spPr>
      </p:pic>
    </p:spTree>
    <p:extLst>
      <p:ext uri="{BB962C8B-B14F-4D97-AF65-F5344CB8AC3E}">
        <p14:creationId xmlns:p14="http://schemas.microsoft.com/office/powerpoint/2010/main" val="38290274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8AA0D-FA4C-514E-9F98-71362A96D146}" type="datetime1">
              <a:rPr lang="de-DE" smtClean="0"/>
              <a:t>09.05.2017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‹Nr.›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rgbClr val="998B7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elen D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3049200" cy="2286000"/>
          </a:xfrm>
          <a:ln w="12700">
            <a:solidFill>
              <a:schemeClr val="bg1"/>
            </a:solidFill>
          </a:ln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16" name="Bildplatzhalter 6"/>
          <p:cNvSpPr>
            <a:spLocks noGrp="1"/>
          </p:cNvSpPr>
          <p:nvPr>
            <p:ph type="pic" sz="quarter" idx="14"/>
          </p:nvPr>
        </p:nvSpPr>
        <p:spPr>
          <a:xfrm>
            <a:off x="3049200" y="0"/>
            <a:ext cx="3049200" cy="2286000"/>
          </a:xfrm>
          <a:ln w="12700">
            <a:solidFill>
              <a:schemeClr val="bg1"/>
            </a:solidFill>
          </a:ln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17" name="Bildplatzhalter 6"/>
          <p:cNvSpPr>
            <a:spLocks noGrp="1"/>
          </p:cNvSpPr>
          <p:nvPr>
            <p:ph type="pic" sz="quarter" idx="15"/>
          </p:nvPr>
        </p:nvSpPr>
        <p:spPr>
          <a:xfrm>
            <a:off x="6098400" y="0"/>
            <a:ext cx="3049200" cy="2286000"/>
          </a:xfrm>
          <a:ln w="12700">
            <a:solidFill>
              <a:schemeClr val="bg1"/>
            </a:solidFill>
          </a:ln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18" name="Bildplatzhalter 6"/>
          <p:cNvSpPr>
            <a:spLocks noGrp="1"/>
          </p:cNvSpPr>
          <p:nvPr>
            <p:ph type="pic" sz="quarter" idx="16"/>
          </p:nvPr>
        </p:nvSpPr>
        <p:spPr>
          <a:xfrm>
            <a:off x="0" y="2286000"/>
            <a:ext cx="3049200" cy="2286000"/>
          </a:xfrm>
          <a:ln w="12700">
            <a:solidFill>
              <a:schemeClr val="bg1"/>
            </a:solidFill>
          </a:ln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19" name="Bildplatzhalter 6"/>
          <p:cNvSpPr>
            <a:spLocks noGrp="1"/>
          </p:cNvSpPr>
          <p:nvPr>
            <p:ph type="pic" sz="quarter" idx="17"/>
          </p:nvPr>
        </p:nvSpPr>
        <p:spPr>
          <a:xfrm>
            <a:off x="3049200" y="2286000"/>
            <a:ext cx="3049200" cy="2286000"/>
          </a:xfrm>
          <a:ln w="12700">
            <a:solidFill>
              <a:schemeClr val="bg1"/>
            </a:solidFill>
          </a:ln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20" name="Bildplatzhalter 6"/>
          <p:cNvSpPr>
            <a:spLocks noGrp="1"/>
          </p:cNvSpPr>
          <p:nvPr>
            <p:ph type="pic" sz="quarter" idx="18"/>
          </p:nvPr>
        </p:nvSpPr>
        <p:spPr>
          <a:xfrm>
            <a:off x="6098400" y="2286000"/>
            <a:ext cx="3049200" cy="2286000"/>
          </a:xfrm>
          <a:ln w="12700">
            <a:solidFill>
              <a:schemeClr val="bg1"/>
            </a:solidFill>
          </a:ln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21" name="Bildplatzhalter 6"/>
          <p:cNvSpPr>
            <a:spLocks noGrp="1"/>
          </p:cNvSpPr>
          <p:nvPr>
            <p:ph type="pic" sz="quarter" idx="19"/>
          </p:nvPr>
        </p:nvSpPr>
        <p:spPr>
          <a:xfrm>
            <a:off x="0" y="4572000"/>
            <a:ext cx="3049200" cy="2286000"/>
          </a:xfrm>
          <a:ln w="12700">
            <a:solidFill>
              <a:schemeClr val="bg1"/>
            </a:solidFill>
          </a:ln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22" name="Bildplatzhalter 6"/>
          <p:cNvSpPr>
            <a:spLocks noGrp="1"/>
          </p:cNvSpPr>
          <p:nvPr>
            <p:ph type="pic" sz="quarter" idx="20"/>
          </p:nvPr>
        </p:nvSpPr>
        <p:spPr>
          <a:xfrm>
            <a:off x="3049200" y="4572000"/>
            <a:ext cx="3049200" cy="2286000"/>
          </a:xfrm>
          <a:ln w="12700">
            <a:solidFill>
              <a:schemeClr val="bg1"/>
            </a:solidFill>
          </a:ln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DE" dirty="0"/>
          </a:p>
        </p:txBody>
      </p:sp>
      <p:sp>
        <p:nvSpPr>
          <p:cNvPr id="23" name="Bildplatzhalter 6"/>
          <p:cNvSpPr>
            <a:spLocks noGrp="1"/>
          </p:cNvSpPr>
          <p:nvPr>
            <p:ph type="pic" sz="quarter" idx="21"/>
          </p:nvPr>
        </p:nvSpPr>
        <p:spPr>
          <a:xfrm>
            <a:off x="6098400" y="4572000"/>
            <a:ext cx="3049200" cy="2286000"/>
          </a:xfrm>
          <a:ln w="12700">
            <a:solidFill>
              <a:schemeClr val="bg1"/>
            </a:solidFill>
          </a:ln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286000"/>
            <a:ext cx="8229600" cy="2286000"/>
          </a:xfrm>
        </p:spPr>
        <p:txBody>
          <a:bodyPr anchor="ctr">
            <a:noAutofit/>
          </a:bodyPr>
          <a:lstStyle>
            <a:lvl1pPr algn="ctr">
              <a:defRPr sz="8800">
                <a:solidFill>
                  <a:schemeClr val="bg1"/>
                </a:solidFill>
                <a:effectLst>
                  <a:outerShdw blurRad="552450" dir="2700000" algn="ctr" rotWithShape="0">
                    <a:srgbClr val="000000">
                      <a:alpha val="68000"/>
                    </a:srgbClr>
                  </a:outerShdw>
                </a:effectLst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957209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213D9-8BE5-2C47-AAFB-8CFC867AB4F3}" type="datetime1">
              <a:rPr lang="de-DE" smtClean="0"/>
              <a:t>09.05.2017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517F6-79B1-724E-95B0-34E902A37005}" type="datetime1">
              <a:rPr lang="de-DE" smtClean="0"/>
              <a:t>09.05.2017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‹Nr.›</a:t>
            </a:fld>
            <a:endParaRPr lang="en-US"/>
          </a:p>
        </p:txBody>
      </p:sp>
      <p:pic>
        <p:nvPicPr>
          <p:cNvPr id="8" name="Bild 7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21" t="27913" r="8548" b="26250"/>
          <a:stretch/>
        </p:blipFill>
        <p:spPr>
          <a:xfrm>
            <a:off x="6754615" y="299960"/>
            <a:ext cx="1973050" cy="601200"/>
          </a:xfrm>
          <a:prstGeom prst="rect">
            <a:avLst/>
          </a:prstGeom>
          <a:effectLst>
            <a:outerShdw sx="1000" sy="1000" algn="ctr" rotWithShape="0">
              <a:srgbClr val="000000"/>
            </a:outerShdw>
          </a:effectLst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E812E-FED3-AD49-886C-0D8AFF9454AE}" type="datetime1">
              <a:rPr lang="de-DE" smtClean="0"/>
              <a:t>09.05.2017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‹Nr.›</a:t>
            </a:fld>
            <a:endParaRPr lang="en-US"/>
          </a:p>
        </p:txBody>
      </p:sp>
      <p:pic>
        <p:nvPicPr>
          <p:cNvPr id="9" name="Bild 8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21" t="27913" r="8548" b="26250"/>
          <a:stretch/>
        </p:blipFill>
        <p:spPr>
          <a:xfrm rot="5400000">
            <a:off x="7552075" y="5103310"/>
            <a:ext cx="1973050" cy="601200"/>
          </a:xfrm>
          <a:prstGeom prst="rect">
            <a:avLst/>
          </a:prstGeom>
          <a:effectLst>
            <a:outerShdw sx="1000" sy="1000" algn="ctr" rotWithShape="0">
              <a:srgbClr val="000000"/>
            </a:outerShdw>
          </a:effectLst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elfolie blau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 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309747"/>
            <a:ext cx="5885615" cy="586966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8784" y="1800000"/>
            <a:ext cx="4971505" cy="1762534"/>
          </a:xfrm>
        </p:spPr>
        <p:txBody>
          <a:bodyPr lIns="90000" anchor="b">
            <a:noAutofit/>
          </a:bodyPr>
          <a:lstStyle>
            <a:lvl1pPr>
              <a:defRPr sz="3600" cap="none" baseline="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8784" y="3562534"/>
            <a:ext cx="4971505" cy="1695266"/>
          </a:xfrm>
        </p:spPr>
        <p:txBody>
          <a:bodyPr/>
          <a:lstStyle>
            <a:lvl1pPr marL="0" indent="0" algn="l">
              <a:buNone/>
              <a:defRPr>
                <a:solidFill>
                  <a:srgbClr val="998B7B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en-US" dirty="0"/>
          </a:p>
        </p:txBody>
      </p:sp>
      <p:pic>
        <p:nvPicPr>
          <p:cNvPr id="6" name="Bild 5"/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21" t="27913" r="8548" b="26250"/>
          <a:stretch/>
        </p:blipFill>
        <p:spPr>
          <a:xfrm>
            <a:off x="379815" y="632857"/>
            <a:ext cx="2445636" cy="745200"/>
          </a:xfrm>
          <a:prstGeom prst="rect">
            <a:avLst/>
          </a:prstGeom>
          <a:effectLst>
            <a:outerShdw sx="1000" sy="1000" algn="ctr" rotWithShape="0">
              <a:srgbClr val="000000"/>
            </a:outerShdw>
          </a:effectLst>
        </p:spPr>
      </p:pic>
    </p:spTree>
    <p:extLst>
      <p:ext uri="{BB962C8B-B14F-4D97-AF65-F5344CB8AC3E}">
        <p14:creationId xmlns:p14="http://schemas.microsoft.com/office/powerpoint/2010/main" val="19733985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 mit Bild blau">
    <p:bg>
      <p:bgPr>
        <a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4E7B">
              <a:alpha val="8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7" name="Bild 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309747"/>
            <a:ext cx="5885615" cy="586966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8784" y="1800000"/>
            <a:ext cx="4971505" cy="1762534"/>
          </a:xfrm>
        </p:spPr>
        <p:txBody>
          <a:bodyPr lIns="90000" anchor="b">
            <a:noAutofit/>
          </a:bodyPr>
          <a:lstStyle>
            <a:lvl1pPr>
              <a:defRPr sz="3600" cap="none" baseline="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8784" y="3562534"/>
            <a:ext cx="4971505" cy="1695266"/>
          </a:xfrm>
        </p:spPr>
        <p:txBody>
          <a:bodyPr/>
          <a:lstStyle>
            <a:lvl1pPr marL="0" indent="0" algn="l">
              <a:buNone/>
              <a:defRPr>
                <a:solidFill>
                  <a:srgbClr val="998B7B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en-US" dirty="0"/>
          </a:p>
        </p:txBody>
      </p:sp>
      <p:pic>
        <p:nvPicPr>
          <p:cNvPr id="9" name="Bild 8"/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21" t="27913" r="8548" b="26250"/>
          <a:stretch/>
        </p:blipFill>
        <p:spPr>
          <a:xfrm>
            <a:off x="379815" y="632857"/>
            <a:ext cx="2445636" cy="745200"/>
          </a:xfrm>
          <a:prstGeom prst="rect">
            <a:avLst/>
          </a:prstGeom>
          <a:effectLst>
            <a:outerShdw sx="1000" sy="1000" algn="ctr" rotWithShape="0">
              <a:srgbClr val="000000"/>
            </a:outerShdw>
          </a:effectLst>
        </p:spPr>
      </p:pic>
    </p:spTree>
    <p:extLst>
      <p:ext uri="{BB962C8B-B14F-4D97-AF65-F5344CB8AC3E}">
        <p14:creationId xmlns:p14="http://schemas.microsoft.com/office/powerpoint/2010/main" val="28480850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 mit Bild hellblau">
    <p:bg>
      <p:bgPr>
        <a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9DCC">
              <a:alpha val="8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7" name="Bild 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309747"/>
            <a:ext cx="5885615" cy="586966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8784" y="1800000"/>
            <a:ext cx="4971505" cy="1762534"/>
          </a:xfrm>
        </p:spPr>
        <p:txBody>
          <a:bodyPr lIns="90000" anchor="b">
            <a:noAutofit/>
          </a:bodyPr>
          <a:lstStyle>
            <a:lvl1pPr>
              <a:defRPr sz="3600" cap="none" baseline="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8784" y="3562534"/>
            <a:ext cx="4971505" cy="1695266"/>
          </a:xfrm>
        </p:spPr>
        <p:txBody>
          <a:bodyPr/>
          <a:lstStyle>
            <a:lvl1pPr marL="0" indent="0" algn="l">
              <a:buNone/>
              <a:defRPr>
                <a:solidFill>
                  <a:srgbClr val="998B7B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en-US" dirty="0"/>
          </a:p>
        </p:txBody>
      </p:sp>
      <p:pic>
        <p:nvPicPr>
          <p:cNvPr id="9" name="Bild 8"/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21" t="27913" r="8548" b="26250"/>
          <a:stretch/>
        </p:blipFill>
        <p:spPr>
          <a:xfrm>
            <a:off x="379815" y="632857"/>
            <a:ext cx="2445636" cy="745200"/>
          </a:xfrm>
          <a:prstGeom prst="rect">
            <a:avLst/>
          </a:prstGeom>
          <a:effectLst>
            <a:outerShdw sx="1000" sy="1000" algn="ctr" rotWithShape="0">
              <a:srgbClr val="000000"/>
            </a:outerShdw>
          </a:effectLst>
        </p:spPr>
      </p:pic>
    </p:spTree>
    <p:extLst>
      <p:ext uri="{BB962C8B-B14F-4D97-AF65-F5344CB8AC3E}">
        <p14:creationId xmlns:p14="http://schemas.microsoft.com/office/powerpoint/2010/main" val="42080309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 mit Bild rot">
    <p:bg>
      <p:bgPr>
        <a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D50C2F">
              <a:alpha val="8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7" name="Bild 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309747"/>
            <a:ext cx="5885615" cy="586966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8784" y="1800000"/>
            <a:ext cx="4971505" cy="1762534"/>
          </a:xfrm>
        </p:spPr>
        <p:txBody>
          <a:bodyPr lIns="90000" anchor="b">
            <a:noAutofit/>
          </a:bodyPr>
          <a:lstStyle>
            <a:lvl1pPr>
              <a:defRPr sz="3600" cap="none" baseline="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8784" y="3562534"/>
            <a:ext cx="4971505" cy="1695266"/>
          </a:xfrm>
        </p:spPr>
        <p:txBody>
          <a:bodyPr/>
          <a:lstStyle>
            <a:lvl1pPr marL="0" indent="0" algn="l">
              <a:buNone/>
              <a:defRPr>
                <a:solidFill>
                  <a:srgbClr val="998B7B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en-US" dirty="0"/>
          </a:p>
        </p:txBody>
      </p:sp>
      <p:pic>
        <p:nvPicPr>
          <p:cNvPr id="11" name="Bild 10"/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21" t="27913" r="8548" b="26250"/>
          <a:stretch/>
        </p:blipFill>
        <p:spPr>
          <a:xfrm>
            <a:off x="379815" y="632857"/>
            <a:ext cx="2445636" cy="745200"/>
          </a:xfrm>
          <a:prstGeom prst="rect">
            <a:avLst/>
          </a:prstGeom>
          <a:effectLst>
            <a:outerShdw sx="1000" sy="1000" algn="ctr" rotWithShape="0">
              <a:srgbClr val="000000"/>
            </a:outerShdw>
          </a:effectLst>
        </p:spPr>
      </p:pic>
    </p:spTree>
    <p:extLst>
      <p:ext uri="{BB962C8B-B14F-4D97-AF65-F5344CB8AC3E}">
        <p14:creationId xmlns:p14="http://schemas.microsoft.com/office/powerpoint/2010/main" val="8567149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 mit Bild hellgrün">
    <p:bg>
      <p:bgPr>
        <a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94C11C">
              <a:alpha val="8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7" name="Bild 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309747"/>
            <a:ext cx="5885615" cy="586966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8784" y="1800000"/>
            <a:ext cx="4971505" cy="1762534"/>
          </a:xfrm>
        </p:spPr>
        <p:txBody>
          <a:bodyPr lIns="90000" anchor="b">
            <a:noAutofit/>
          </a:bodyPr>
          <a:lstStyle>
            <a:lvl1pPr>
              <a:defRPr sz="3600" cap="none" baseline="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8784" y="3562534"/>
            <a:ext cx="4971505" cy="1695266"/>
          </a:xfrm>
        </p:spPr>
        <p:txBody>
          <a:bodyPr/>
          <a:lstStyle>
            <a:lvl1pPr marL="0" indent="0" algn="l">
              <a:buNone/>
              <a:defRPr>
                <a:solidFill>
                  <a:srgbClr val="998B7B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en-US" dirty="0"/>
          </a:p>
        </p:txBody>
      </p:sp>
      <p:pic>
        <p:nvPicPr>
          <p:cNvPr id="9" name="Bild 8"/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21" t="27913" r="8548" b="26250"/>
          <a:stretch/>
        </p:blipFill>
        <p:spPr>
          <a:xfrm>
            <a:off x="379815" y="632857"/>
            <a:ext cx="2445636" cy="745200"/>
          </a:xfrm>
          <a:prstGeom prst="rect">
            <a:avLst/>
          </a:prstGeom>
          <a:effectLst>
            <a:outerShdw sx="1000" sy="1000" algn="ctr" rotWithShape="0">
              <a:srgbClr val="000000"/>
            </a:outerShdw>
          </a:effectLst>
        </p:spPr>
      </p:pic>
    </p:spTree>
    <p:extLst>
      <p:ext uri="{BB962C8B-B14F-4D97-AF65-F5344CB8AC3E}">
        <p14:creationId xmlns:p14="http://schemas.microsoft.com/office/powerpoint/2010/main" val="25967531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 mit Bild orange">
    <p:bg>
      <p:bgPr>
        <a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EF7C00">
              <a:alpha val="8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7" name="Bild 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309747"/>
            <a:ext cx="5885615" cy="586966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8784" y="1800000"/>
            <a:ext cx="4971505" cy="1762534"/>
          </a:xfrm>
        </p:spPr>
        <p:txBody>
          <a:bodyPr lIns="90000" anchor="b">
            <a:noAutofit/>
          </a:bodyPr>
          <a:lstStyle>
            <a:lvl1pPr>
              <a:defRPr sz="3600" cap="none" baseline="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8784" y="3562534"/>
            <a:ext cx="4971505" cy="1695266"/>
          </a:xfrm>
        </p:spPr>
        <p:txBody>
          <a:bodyPr/>
          <a:lstStyle>
            <a:lvl1pPr marL="0" indent="0" algn="l">
              <a:buNone/>
              <a:defRPr>
                <a:solidFill>
                  <a:srgbClr val="998B7B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en-US" dirty="0"/>
          </a:p>
        </p:txBody>
      </p:sp>
      <p:pic>
        <p:nvPicPr>
          <p:cNvPr id="9" name="Bild 8"/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21" t="27913" r="8548" b="26250"/>
          <a:stretch/>
        </p:blipFill>
        <p:spPr>
          <a:xfrm>
            <a:off x="379815" y="632857"/>
            <a:ext cx="2445636" cy="745200"/>
          </a:xfrm>
          <a:prstGeom prst="rect">
            <a:avLst/>
          </a:prstGeom>
          <a:effectLst>
            <a:outerShdw sx="1000" sy="1000" algn="ctr" rotWithShape="0">
              <a:srgbClr val="000000"/>
            </a:outerShdw>
          </a:effectLst>
        </p:spPr>
      </p:pic>
    </p:spTree>
    <p:extLst>
      <p:ext uri="{BB962C8B-B14F-4D97-AF65-F5344CB8AC3E}">
        <p14:creationId xmlns:p14="http://schemas.microsoft.com/office/powerpoint/2010/main" val="27046365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wrap="none" lIns="0" rIns="0"/>
          <a:lstStyle/>
          <a:p>
            <a:fld id="{83F16B7D-5902-254F-B45A-EBCCFAA2F74C}" type="datetime1">
              <a:rPr lang="de-DE" smtClean="0"/>
              <a:t>09.05.2017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wrap="none" lIns="0" rIns="0"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wrap="none" lIns="0" rIns="0"/>
          <a:lstStyle>
            <a:lvl1pPr algn="r">
              <a:defRPr/>
            </a:lvl1pPr>
          </a:lstStyle>
          <a:p>
            <a:fld id="{0CFEC368-1D7A-4F81-ABF6-AE0E36BAF64C}" type="slidenum">
              <a:rPr lang="en-US" smtClean="0"/>
              <a:pPr/>
              <a:t>‹Nr.›</a:t>
            </a:fld>
            <a:endParaRPr lang="en-US"/>
          </a:p>
        </p:txBody>
      </p:sp>
      <p:cxnSp>
        <p:nvCxnSpPr>
          <p:cNvPr id="7" name="Straight Connector 7"/>
          <p:cNvCxnSpPr/>
          <p:nvPr userDrawn="1"/>
        </p:nvCxnSpPr>
        <p:spPr>
          <a:xfrm>
            <a:off x="457200" y="1524000"/>
            <a:ext cx="8229600" cy="0"/>
          </a:xfrm>
          <a:prstGeom prst="line">
            <a:avLst/>
          </a:prstGeom>
          <a:ln w="19050">
            <a:solidFill>
              <a:srgbClr val="998B7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Bild 17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21" t="27913" r="8548" b="26250"/>
          <a:stretch/>
        </p:blipFill>
        <p:spPr>
          <a:xfrm>
            <a:off x="6754615" y="299960"/>
            <a:ext cx="1973050" cy="601200"/>
          </a:xfrm>
          <a:prstGeom prst="rect">
            <a:avLst/>
          </a:prstGeom>
          <a:effectLst>
            <a:outerShdw sx="1000" sy="1000" algn="ctr" rotWithShape="0">
              <a:srgbClr val="000000"/>
            </a:outerShdw>
          </a:effectLst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bg>
      <p:bgPr>
        <a:solidFill>
          <a:srgbClr val="004E7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76713"/>
            <a:ext cx="8229600" cy="2200275"/>
          </a:xfrm>
        </p:spPr>
        <p:txBody>
          <a:bodyPr anchor="b">
            <a:normAutofit/>
          </a:bodyPr>
          <a:lstStyle>
            <a:lvl1pPr algn="l">
              <a:defRPr sz="4800" b="0" cap="none"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841377"/>
            <a:ext cx="8229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D8BEC-B042-B944-8D90-6FBA7258DEE8}" type="datetime1">
              <a:rPr lang="de-DE" smtClean="0"/>
              <a:t>09.05.2017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fld id="{0CFEC368-1D7A-4F81-ABF6-AE0E36BAF64C}" type="slidenum">
              <a:rPr lang="en-US" smtClean="0"/>
              <a:pPr/>
              <a:t>‹Nr.›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457200" y="3815533"/>
            <a:ext cx="8229600" cy="0"/>
          </a:xfrm>
          <a:prstGeom prst="line">
            <a:avLst/>
          </a:prstGeom>
          <a:ln w="19050">
            <a:solidFill>
              <a:srgbClr val="998B7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de-DE" dirty="0" smtClean="0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528816"/>
            <a:ext cx="2895600" cy="32918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 b="0">
                <a:solidFill>
                  <a:srgbClr val="998B7B"/>
                </a:solidFill>
              </a:defRPr>
            </a:lvl1pPr>
          </a:lstStyle>
          <a:p>
            <a:fld id="{296481C4-3571-EB46-826F-CD6DC9977273}" type="datetime1">
              <a:rPr lang="de-DE" smtClean="0"/>
              <a:t>09.05.2017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52800" y="6528816"/>
            <a:ext cx="5334000" cy="32918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200" b="0">
                <a:solidFill>
                  <a:srgbClr val="998B7B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6528816"/>
            <a:ext cx="1066800" cy="32918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 b="0">
                <a:solidFill>
                  <a:srgbClr val="998B7B"/>
                </a:solidFill>
              </a:defRPr>
            </a:lvl1pPr>
          </a:lstStyle>
          <a:p>
            <a:pPr algn="r"/>
            <a:fld id="{0CFEC368-1D7A-4F81-ABF6-AE0E36BAF64C}" type="slidenum">
              <a:rPr lang="en-US" smtClean="0"/>
              <a:pPr algn="r"/>
              <a:t>‹Nr.›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2" r:id="rId1"/>
    <p:sldLayoutId id="2147483979" r:id="rId2"/>
    <p:sldLayoutId id="2147483973" r:id="rId3"/>
    <p:sldLayoutId id="2147483974" r:id="rId4"/>
    <p:sldLayoutId id="2147483975" r:id="rId5"/>
    <p:sldLayoutId id="2147483976" r:id="rId6"/>
    <p:sldLayoutId id="2147483977" r:id="rId7"/>
    <p:sldLayoutId id="2147483962" r:id="rId8"/>
    <p:sldLayoutId id="2147483963" r:id="rId9"/>
    <p:sldLayoutId id="2147483964" r:id="rId10"/>
    <p:sldLayoutId id="2147483965" r:id="rId11"/>
    <p:sldLayoutId id="2147483966" r:id="rId12"/>
    <p:sldLayoutId id="2147483967" r:id="rId13"/>
    <p:sldLayoutId id="2147483981" r:id="rId14"/>
    <p:sldLayoutId id="2147483968" r:id="rId15"/>
    <p:sldLayoutId id="2147483980" r:id="rId16"/>
    <p:sldLayoutId id="2147483969" r:id="rId17"/>
    <p:sldLayoutId id="2147483970" r:id="rId18"/>
    <p:sldLayoutId id="2147483971" r:id="rId19"/>
  </p:sldLayoutIdLst>
  <p:hf hdr="0" ftr="0"/>
  <p:txStyles>
    <p:titleStyle>
      <a:lvl1pPr algn="l" defTabSz="914400" rtl="0" eaLnBrk="1" latinLnBrk="0" hangingPunct="1">
        <a:spcBef>
          <a:spcPct val="0"/>
        </a:spcBef>
        <a:buNone/>
        <a:defRPr sz="3200" b="1" kern="1200" spc="-100" baseline="0">
          <a:solidFill>
            <a:srgbClr val="004E7B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ts val="3000"/>
        </a:lnSpc>
        <a:spcBef>
          <a:spcPct val="20000"/>
        </a:spcBef>
        <a:buClrTx/>
        <a:buSzPct val="85000"/>
        <a:buFontTx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360000" indent="-360000" algn="l" defTabSz="914400" rtl="0" eaLnBrk="1" latinLnBrk="0" hangingPunct="1">
        <a:lnSpc>
          <a:spcPts val="3000"/>
        </a:lnSpc>
        <a:spcBef>
          <a:spcPct val="20000"/>
        </a:spcBef>
        <a:buClrTx/>
        <a:buSzPct val="85000"/>
        <a:buFont typeface="Symbol" charset="2"/>
        <a:buChar char="-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20000" indent="-360000" algn="l" defTabSz="914400" rtl="0" eaLnBrk="1" latinLnBrk="0" hangingPunct="1">
        <a:lnSpc>
          <a:spcPts val="3000"/>
        </a:lnSpc>
        <a:spcBef>
          <a:spcPct val="20000"/>
        </a:spcBef>
        <a:buClrTx/>
        <a:buSzPct val="90000"/>
        <a:buFont typeface="Symbol" charset="2"/>
        <a:buChar char="-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80000" indent="-360000" algn="l" defTabSz="914400" rtl="0" eaLnBrk="1" latinLnBrk="0" hangingPunct="1">
        <a:lnSpc>
          <a:spcPts val="3000"/>
        </a:lnSpc>
        <a:spcBef>
          <a:spcPct val="20000"/>
        </a:spcBef>
        <a:buClrTx/>
        <a:buFont typeface="Symbol" charset="2"/>
        <a:buChar char="-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440000" indent="-360000" algn="l" defTabSz="914400" rtl="0" eaLnBrk="1" latinLnBrk="0" hangingPunct="1">
        <a:lnSpc>
          <a:spcPts val="3000"/>
        </a:lnSpc>
        <a:spcBef>
          <a:spcPct val="20000"/>
        </a:spcBef>
        <a:buClrTx/>
        <a:buSzPct val="100000"/>
        <a:buFont typeface="Symbol" charset="2"/>
        <a:buChar char="-"/>
        <a:defRPr sz="2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0.jpeg"/><Relationship Id="rId11" Type="http://schemas.openxmlformats.org/officeDocument/2006/relationships/image" Target="../media/image15.jpeg"/><Relationship Id="rId5" Type="http://schemas.openxmlformats.org/officeDocument/2006/relationships/image" Target="../media/image9.jpeg"/><Relationship Id="rId10" Type="http://schemas.openxmlformats.org/officeDocument/2006/relationships/image" Target="../media/image14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 anchor="b"/>
          <a:lstStyle/>
          <a:p>
            <a:pPr>
              <a:lnSpc>
                <a:spcPts val="5000"/>
              </a:lnSpc>
            </a:pPr>
            <a:r>
              <a:rPr lang="de-DE" sz="1500" kern="0" spc="0" dirty="0"/>
              <a:t>National </a:t>
            </a:r>
            <a:r>
              <a:rPr lang="de-DE" sz="1500" kern="0" spc="0" dirty="0" smtClean="0"/>
              <a:t>CRPD </a:t>
            </a:r>
            <a:r>
              <a:rPr lang="de-DE" sz="1500" kern="0" spc="0" dirty="0"/>
              <a:t>Monitoring </a:t>
            </a:r>
            <a:r>
              <a:rPr lang="de-DE" sz="1500" kern="0" spc="0" dirty="0" err="1"/>
              <a:t>Mechanism</a:t>
            </a:r>
            <a:r>
              <a:rPr lang="de-DE" sz="1500" dirty="0" smtClean="0"/>
              <a:t/>
            </a:r>
            <a:br>
              <a:rPr lang="de-DE" sz="1500" dirty="0" smtClean="0"/>
            </a:br>
            <a:r>
              <a:rPr lang="de-DE" dirty="0" smtClean="0"/>
              <a:t>Monitoring CRPD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A </a:t>
            </a:r>
            <a:r>
              <a:rPr lang="de-DE" dirty="0" err="1" smtClean="0"/>
              <a:t>perspective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German NHRI</a:t>
            </a:r>
          </a:p>
        </p:txBody>
      </p:sp>
    </p:spTree>
    <p:extLst>
      <p:ext uri="{BB962C8B-B14F-4D97-AF65-F5344CB8AC3E}">
        <p14:creationId xmlns:p14="http://schemas.microsoft.com/office/powerpoint/2010/main" val="1784983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platzhalter 2"/>
          <p:cNvPicPr>
            <a:picLocks noGrp="1" noChangeAspect="1"/>
          </p:cNvPicPr>
          <p:nvPr>
            <p:ph type="pic" sz="quarter" idx="18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59" t="25542" r="20263" b="18878"/>
          <a:stretch/>
        </p:blipFill>
        <p:spPr/>
      </p:pic>
      <p:pic>
        <p:nvPicPr>
          <p:cNvPr id="28" name="Bildplatzhalter 27"/>
          <p:cNvPicPr>
            <a:picLocks noGrp="1" noChangeAspect="1"/>
          </p:cNvPicPr>
          <p:nvPr>
            <p:ph type="pic" sz="quarter" idx="17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ln>
            <a:noFill/>
          </a:ln>
        </p:spPr>
      </p:pic>
      <p:pic>
        <p:nvPicPr>
          <p:cNvPr id="15" name="Bildplatzhalter 14" descr="dimr_fotoplakate_ohne_text_kurve_Seite_2.jpg"/>
          <p:cNvPicPr>
            <a:picLocks noGrp="1" noChangeAspect="1"/>
          </p:cNvPicPr>
          <p:nvPr>
            <p:ph type="pic" sz="quarter" idx="13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ln>
            <a:noFill/>
          </a:ln>
        </p:spPr>
      </p:pic>
      <p:pic>
        <p:nvPicPr>
          <p:cNvPr id="22" name="Bildplatzhalter 21" descr="AA044168oT_bearbeitet.jpg"/>
          <p:cNvPicPr>
            <a:picLocks noGrp="1" noChangeAspect="1"/>
          </p:cNvPicPr>
          <p:nvPr>
            <p:ph type="pic" sz="quarter" idx="14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ln>
            <a:noFill/>
          </a:ln>
        </p:spPr>
      </p:pic>
      <p:pic>
        <p:nvPicPr>
          <p:cNvPr id="21" name="Bildplatzhalter 20" descr="AA043727oT_bearbeitet.jpg"/>
          <p:cNvPicPr>
            <a:picLocks noGrp="1" noChangeAspect="1"/>
          </p:cNvPicPr>
          <p:nvPr>
            <p:ph type="pic" sz="quarter" idx="15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ln>
            <a:noFill/>
          </a:ln>
        </p:spPr>
      </p:pic>
      <p:pic>
        <p:nvPicPr>
          <p:cNvPr id="4" name="Bildplatzhalter 3" descr="Lucas_Kenia_IR3A9044.jpg"/>
          <p:cNvPicPr>
            <a:picLocks noGrp="1" noChangeAspect="1"/>
          </p:cNvPicPr>
          <p:nvPr>
            <p:ph type="pic" sz="quarter" idx="16"/>
          </p:nvPr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286000"/>
            <a:ext cx="3049200" cy="2286000"/>
          </a:xfrm>
          <a:ln>
            <a:noFill/>
          </a:ln>
        </p:spPr>
      </p:pic>
      <p:pic>
        <p:nvPicPr>
          <p:cNvPr id="17" name="Bildplatzhalter 16" descr="dimr_fotoplakate_ohne_text_kurve_Seite_1.jpg"/>
          <p:cNvPicPr>
            <a:picLocks noGrp="1" noChangeAspect="1"/>
          </p:cNvPicPr>
          <p:nvPr>
            <p:ph type="pic" sz="quarter" idx="19"/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ln>
            <a:noFill/>
          </a:ln>
        </p:spPr>
      </p:pic>
      <p:pic>
        <p:nvPicPr>
          <p:cNvPr id="23" name="Bildplatzhalter 22" descr="Arian_Foto_Amelie_Loisier_bearb.jpg"/>
          <p:cNvPicPr>
            <a:picLocks noGrp="1" noChangeAspect="1"/>
          </p:cNvPicPr>
          <p:nvPr>
            <p:ph type="pic" sz="quarter" idx="21"/>
          </p:nvPr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2132" t="21939" r="9195" b="19387"/>
          <a:stretch/>
        </p:blipFill>
        <p:spPr>
          <a:ln>
            <a:noFill/>
          </a:ln>
        </p:spPr>
      </p:pic>
      <p:sp>
        <p:nvSpPr>
          <p:cNvPr id="32" name="Titel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Thank</a:t>
            </a:r>
            <a:r>
              <a:rPr lang="de-DE" dirty="0" smtClean="0"/>
              <a:t> </a:t>
            </a:r>
            <a:r>
              <a:rPr lang="de-DE" dirty="0" err="1" smtClean="0"/>
              <a:t>you</a:t>
            </a:r>
            <a:endParaRPr lang="de-DE" dirty="0"/>
          </a:p>
        </p:txBody>
      </p:sp>
      <p:pic>
        <p:nvPicPr>
          <p:cNvPr id="25" name="Bildplatzhalter 24"/>
          <p:cNvPicPr>
            <a:picLocks noGrp="1" noChangeAspect="1"/>
          </p:cNvPicPr>
          <p:nvPr>
            <p:ph type="pic" sz="quarter" idx="20"/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ln>
            <a:noFill/>
          </a:ln>
        </p:spPr>
      </p:pic>
      <p:cxnSp>
        <p:nvCxnSpPr>
          <p:cNvPr id="30" name="Gerade Verbindung 29"/>
          <p:cNvCxnSpPr/>
          <p:nvPr/>
        </p:nvCxnSpPr>
        <p:spPr>
          <a:xfrm>
            <a:off x="3049200" y="0"/>
            <a:ext cx="0" cy="685800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3" name="Gerade Verbindung 32"/>
          <p:cNvCxnSpPr/>
          <p:nvPr/>
        </p:nvCxnSpPr>
        <p:spPr>
          <a:xfrm>
            <a:off x="6098400" y="0"/>
            <a:ext cx="0" cy="685800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4" name="Gerade Verbindung 33"/>
          <p:cNvCxnSpPr/>
          <p:nvPr/>
        </p:nvCxnSpPr>
        <p:spPr>
          <a:xfrm>
            <a:off x="0" y="2286000"/>
            <a:ext cx="9144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6" name="Gerade Verbindung 35"/>
          <p:cNvCxnSpPr/>
          <p:nvPr/>
        </p:nvCxnSpPr>
        <p:spPr>
          <a:xfrm>
            <a:off x="0" y="4572000"/>
            <a:ext cx="9144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64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b="1" dirty="0" smtClean="0">
                <a:solidFill>
                  <a:srgbClr val="004E7B"/>
                </a:solidFill>
              </a:rPr>
              <a:t>National CRPD Monitoring </a:t>
            </a:r>
            <a:r>
              <a:rPr lang="de-DE" b="1" dirty="0" err="1" smtClean="0">
                <a:solidFill>
                  <a:srgbClr val="004E7B"/>
                </a:solidFill>
              </a:rPr>
              <a:t>Mechanism</a:t>
            </a:r>
            <a:endParaRPr lang="de-DE" b="1" dirty="0" smtClean="0">
              <a:solidFill>
                <a:srgbClr val="004E7B"/>
              </a:solidFill>
            </a:endParaRPr>
          </a:p>
          <a:p>
            <a:r>
              <a:rPr lang="de-DE" dirty="0" smtClean="0"/>
              <a:t>Judith Striek</a:t>
            </a:r>
            <a:endParaRPr lang="de-DE" dirty="0"/>
          </a:p>
          <a:p>
            <a:r>
              <a:rPr lang="de-DE" dirty="0" smtClean="0"/>
              <a:t>Researcher </a:t>
            </a:r>
            <a:r>
              <a:rPr lang="de-DE" dirty="0" err="1" smtClean="0"/>
              <a:t>and</a:t>
            </a:r>
            <a:r>
              <a:rPr lang="de-DE" dirty="0" smtClean="0"/>
              <a:t> Policy </a:t>
            </a:r>
            <a:r>
              <a:rPr lang="de-DE" dirty="0" err="1" smtClean="0"/>
              <a:t>Adviser</a:t>
            </a:r>
            <a:endParaRPr lang="de-DE" dirty="0"/>
          </a:p>
          <a:p>
            <a:endParaRPr lang="de-DE" dirty="0"/>
          </a:p>
          <a:p>
            <a:r>
              <a:rPr lang="de-DE" dirty="0" smtClean="0"/>
              <a:t>Phone: ++49 30 </a:t>
            </a:r>
            <a:r>
              <a:rPr lang="de-DE" dirty="0"/>
              <a:t>259 </a:t>
            </a:r>
            <a:r>
              <a:rPr lang="de-DE" dirty="0" smtClean="0"/>
              <a:t>359-468</a:t>
            </a:r>
            <a:endParaRPr lang="de-DE" dirty="0"/>
          </a:p>
          <a:p>
            <a:r>
              <a:rPr lang="de-DE" dirty="0" smtClean="0">
                <a:solidFill>
                  <a:srgbClr val="000000"/>
                </a:solidFill>
              </a:rPr>
              <a:t>striek@dimr.de</a:t>
            </a:r>
            <a:endParaRPr lang="de-DE" dirty="0">
              <a:solidFill>
                <a:srgbClr val="000000"/>
              </a:solidFill>
            </a:endParaRPr>
          </a:p>
          <a:p>
            <a:endParaRPr lang="de-DE" dirty="0"/>
          </a:p>
          <a:p>
            <a:r>
              <a:rPr lang="de-DE" dirty="0"/>
              <a:t>www.institut-fuer-menschenrechte.de</a:t>
            </a:r>
          </a:p>
          <a:p>
            <a:r>
              <a:rPr lang="de-DE" dirty="0" err="1"/>
              <a:t>Twitter</a:t>
            </a:r>
            <a:r>
              <a:rPr lang="de-DE" dirty="0"/>
              <a:t>: @</a:t>
            </a:r>
            <a:r>
              <a:rPr lang="de-DE" dirty="0" err="1"/>
              <a:t>DIMR_Berlin</a:t>
            </a:r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4270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National Human </a:t>
            </a:r>
            <a:r>
              <a:rPr lang="de-DE" dirty="0" err="1" smtClean="0"/>
              <a:t>Rights</a:t>
            </a:r>
            <a:r>
              <a:rPr lang="de-DE" dirty="0" smtClean="0"/>
              <a:t> </a:t>
            </a:r>
            <a:r>
              <a:rPr lang="de-DE" dirty="0" err="1" smtClean="0"/>
              <a:t>Institutions</a:t>
            </a:r>
            <a:endParaRPr lang="de-DE" dirty="0"/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r>
              <a:rPr lang="de-DE" dirty="0" smtClean="0"/>
              <a:t>   in </a:t>
            </a:r>
            <a:r>
              <a:rPr lang="de-DE" dirty="0" err="1"/>
              <a:t>general</a:t>
            </a:r>
            <a:r>
              <a:rPr lang="de-DE" dirty="0"/>
              <a:t>:</a:t>
            </a:r>
          </a:p>
          <a:p>
            <a:pPr marL="702900" lvl="1" indent="-342900">
              <a:buFontTx/>
              <a:buChar char="-"/>
            </a:pPr>
            <a:r>
              <a:rPr lang="de-DE" dirty="0" smtClean="0"/>
              <a:t>70 national human </a:t>
            </a:r>
            <a:r>
              <a:rPr lang="de-DE" dirty="0" err="1" smtClean="0"/>
              <a:t>rights</a:t>
            </a:r>
            <a:r>
              <a:rPr lang="de-DE" dirty="0" smtClean="0"/>
              <a:t> </a:t>
            </a:r>
            <a:r>
              <a:rPr lang="de-DE" dirty="0" err="1" smtClean="0"/>
              <a:t>institutions</a:t>
            </a:r>
            <a:r>
              <a:rPr lang="de-DE" dirty="0" smtClean="0"/>
              <a:t> </a:t>
            </a:r>
            <a:r>
              <a:rPr lang="de-DE" dirty="0" err="1" smtClean="0"/>
              <a:t>worldwide</a:t>
            </a:r>
            <a:endParaRPr lang="de-DE" dirty="0" smtClean="0"/>
          </a:p>
          <a:p>
            <a:pPr marL="702900" lvl="1" indent="-342900">
              <a:buFontTx/>
              <a:buChar char="-"/>
            </a:pPr>
            <a:r>
              <a:rPr lang="de-DE" dirty="0" err="1" smtClean="0"/>
              <a:t>very</a:t>
            </a:r>
            <a:r>
              <a:rPr lang="de-DE" dirty="0" smtClean="0"/>
              <a:t> different </a:t>
            </a:r>
            <a:r>
              <a:rPr lang="de-DE" dirty="0" err="1" smtClean="0"/>
              <a:t>sets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power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institutional</a:t>
            </a:r>
            <a:r>
              <a:rPr lang="de-DE" dirty="0" smtClean="0"/>
              <a:t> </a:t>
            </a:r>
            <a:r>
              <a:rPr lang="de-DE" dirty="0" err="1" smtClean="0"/>
              <a:t>set</a:t>
            </a:r>
            <a:r>
              <a:rPr lang="de-DE" dirty="0" smtClean="0"/>
              <a:t> </a:t>
            </a:r>
            <a:r>
              <a:rPr lang="de-DE" dirty="0" err="1" smtClean="0"/>
              <a:t>ups</a:t>
            </a:r>
            <a:r>
              <a:rPr lang="de-DE" dirty="0" smtClean="0"/>
              <a:t> </a:t>
            </a:r>
          </a:p>
          <a:p>
            <a:pPr marL="702900" lvl="1" indent="-342900">
              <a:buFontTx/>
              <a:buChar char="-"/>
            </a:pPr>
            <a:r>
              <a:rPr lang="de-DE" dirty="0" smtClean="0"/>
              <a:t>human </a:t>
            </a:r>
            <a:r>
              <a:rPr lang="de-DE" dirty="0" err="1" smtClean="0"/>
              <a:t>rights-based</a:t>
            </a:r>
            <a:r>
              <a:rPr lang="de-DE" dirty="0" smtClean="0"/>
              <a:t> </a:t>
            </a:r>
            <a:r>
              <a:rPr lang="de-DE" dirty="0" err="1" smtClean="0"/>
              <a:t>research</a:t>
            </a:r>
            <a:r>
              <a:rPr lang="de-DE" dirty="0" smtClean="0"/>
              <a:t>, </a:t>
            </a:r>
            <a:r>
              <a:rPr lang="de-DE" dirty="0" err="1" smtClean="0"/>
              <a:t>policy</a:t>
            </a:r>
            <a:r>
              <a:rPr lang="de-DE" dirty="0" smtClean="0"/>
              <a:t> </a:t>
            </a:r>
            <a:r>
              <a:rPr lang="de-DE" dirty="0" err="1" smtClean="0"/>
              <a:t>advice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education</a:t>
            </a:r>
            <a:endParaRPr lang="de-DE" dirty="0" smtClean="0"/>
          </a:p>
          <a:p>
            <a:pPr marL="702900" lvl="1" indent="-342900">
              <a:buFontTx/>
              <a:buChar char="-"/>
            </a:pPr>
            <a:endParaRPr lang="de-DE" dirty="0"/>
          </a:p>
          <a:p>
            <a:pPr lvl="1" indent="0">
              <a:buNone/>
            </a:pPr>
            <a:r>
              <a:rPr lang="de-DE" dirty="0" err="1" smtClean="0"/>
              <a:t>common</a:t>
            </a:r>
            <a:r>
              <a:rPr lang="de-DE" dirty="0" smtClean="0"/>
              <a:t> </a:t>
            </a:r>
            <a:r>
              <a:rPr lang="de-DE" dirty="0" err="1" smtClean="0"/>
              <a:t>framework</a:t>
            </a:r>
            <a:r>
              <a:rPr lang="de-DE" dirty="0" smtClean="0"/>
              <a:t> in </a:t>
            </a:r>
            <a:r>
              <a:rPr lang="de-DE" dirty="0" err="1" smtClean="0"/>
              <a:t>terms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CRPD:</a:t>
            </a:r>
          </a:p>
          <a:p>
            <a:pPr marL="702900" lvl="1" indent="-342900">
              <a:buFontTx/>
              <a:buChar char="-"/>
            </a:pPr>
            <a:r>
              <a:rPr lang="de-DE" dirty="0" err="1" smtClean="0"/>
              <a:t>promotion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respect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rights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people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</a:t>
            </a:r>
            <a:r>
              <a:rPr lang="de-DE" dirty="0" err="1" smtClean="0"/>
              <a:t>disabilities</a:t>
            </a:r>
            <a:endParaRPr lang="de-DE" dirty="0" smtClean="0"/>
          </a:p>
          <a:p>
            <a:pPr marL="702900" lvl="1" indent="-342900">
              <a:buFontTx/>
              <a:buChar char="-"/>
            </a:pPr>
            <a:r>
              <a:rPr lang="de-DE" dirty="0" err="1"/>
              <a:t>p</a:t>
            </a:r>
            <a:r>
              <a:rPr lang="de-DE" dirty="0" err="1" smtClean="0"/>
              <a:t>rotect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rights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people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</a:t>
            </a:r>
            <a:r>
              <a:rPr lang="de-DE" dirty="0" err="1" smtClean="0"/>
              <a:t>disabilities</a:t>
            </a:r>
            <a:endParaRPr lang="de-DE" dirty="0" smtClean="0"/>
          </a:p>
          <a:p>
            <a:pPr marL="702900" lvl="1" indent="-342900">
              <a:buFontTx/>
              <a:buChar char="-"/>
            </a:pPr>
            <a:r>
              <a:rPr lang="de-DE" dirty="0" err="1" smtClean="0"/>
              <a:t>monitoring</a:t>
            </a:r>
            <a:r>
              <a:rPr lang="de-DE" dirty="0" smtClean="0"/>
              <a:t> </a:t>
            </a:r>
            <a:r>
              <a:rPr lang="de-DE" dirty="0" err="1" smtClean="0"/>
              <a:t>implementation</a:t>
            </a:r>
            <a:endParaRPr lang="de-DE" dirty="0"/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37F54-416D-C948-997E-A959B92CCEDF}" type="datetime1">
              <a:rPr lang="de-DE" smtClean="0"/>
              <a:t>09.05.2017</a:t>
            </a:fld>
            <a:endParaRPr lang="en-US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863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Monitoring </a:t>
            </a:r>
            <a:r>
              <a:rPr lang="de-DE" dirty="0" err="1" smtClean="0"/>
              <a:t>Mechanisms</a:t>
            </a:r>
            <a:r>
              <a:rPr lang="de-DE" dirty="0" smtClean="0"/>
              <a:t> CRPD</a:t>
            </a:r>
            <a:endParaRPr lang="de-DE" dirty="0"/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r>
              <a:rPr lang="de-DE" dirty="0" smtClean="0"/>
              <a:t>The German Institute </a:t>
            </a:r>
            <a:r>
              <a:rPr lang="de-DE" dirty="0" err="1" smtClean="0"/>
              <a:t>for</a:t>
            </a:r>
            <a:r>
              <a:rPr lang="de-DE" dirty="0" smtClean="0"/>
              <a:t> Human </a:t>
            </a:r>
            <a:r>
              <a:rPr lang="de-DE" dirty="0" err="1" smtClean="0"/>
              <a:t>Rights</a:t>
            </a:r>
            <a:endParaRPr lang="de-DE" dirty="0" smtClean="0"/>
          </a:p>
          <a:p>
            <a:pPr marL="342900" indent="-342900">
              <a:buFont typeface="Symbol" pitchFamily="18" charset="2"/>
              <a:buChar char="-"/>
            </a:pPr>
            <a:r>
              <a:rPr lang="de-DE" dirty="0" err="1" smtClean="0"/>
              <a:t>founded</a:t>
            </a:r>
            <a:r>
              <a:rPr lang="de-DE" dirty="0" smtClean="0"/>
              <a:t> in 2001</a:t>
            </a:r>
          </a:p>
          <a:p>
            <a:pPr marL="342900" indent="-342900">
              <a:buFont typeface="Symbol" pitchFamily="18" charset="2"/>
              <a:buChar char="-"/>
            </a:pPr>
            <a:r>
              <a:rPr lang="de-DE" dirty="0" err="1" smtClean="0"/>
              <a:t>according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Paris </a:t>
            </a:r>
            <a:r>
              <a:rPr lang="de-DE" dirty="0" err="1" smtClean="0"/>
              <a:t>Principles</a:t>
            </a:r>
            <a:r>
              <a:rPr lang="de-DE" dirty="0" smtClean="0"/>
              <a:t> 1993</a:t>
            </a:r>
          </a:p>
          <a:p>
            <a:pPr marL="342900" indent="-342900">
              <a:buFont typeface="Symbol" pitchFamily="18" charset="2"/>
              <a:buChar char="-"/>
            </a:pPr>
            <a:r>
              <a:rPr lang="de-DE" dirty="0" err="1" smtClean="0"/>
              <a:t>staff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60 </a:t>
            </a:r>
            <a:r>
              <a:rPr lang="de-DE" dirty="0" err="1" smtClean="0"/>
              <a:t>members</a:t>
            </a:r>
            <a:endParaRPr lang="de-DE" dirty="0" smtClean="0"/>
          </a:p>
          <a:p>
            <a:pPr marL="342900" indent="-342900">
              <a:buFont typeface="Symbol" pitchFamily="18" charset="2"/>
              <a:buChar char="-"/>
            </a:pPr>
            <a:endParaRPr lang="de-DE" dirty="0" smtClean="0"/>
          </a:p>
          <a:p>
            <a:r>
              <a:rPr lang="de-DE" dirty="0" smtClean="0"/>
              <a:t>The German National CRPD Monitoring </a:t>
            </a:r>
            <a:r>
              <a:rPr lang="de-DE" dirty="0" err="1" smtClean="0"/>
              <a:t>Mechanism</a:t>
            </a:r>
            <a:endParaRPr lang="de-DE" dirty="0"/>
          </a:p>
          <a:p>
            <a:pPr marL="342900" indent="-342900">
              <a:buFontTx/>
              <a:buChar char="-"/>
            </a:pPr>
            <a:r>
              <a:rPr lang="de-DE" dirty="0" err="1"/>
              <a:t>mandate</a:t>
            </a:r>
            <a:r>
              <a:rPr lang="de-DE" dirty="0"/>
              <a:t> </a:t>
            </a:r>
            <a:r>
              <a:rPr lang="de-DE" dirty="0" err="1"/>
              <a:t>article</a:t>
            </a:r>
            <a:r>
              <a:rPr lang="de-DE" dirty="0"/>
              <a:t> 33(2) </a:t>
            </a:r>
            <a:r>
              <a:rPr lang="de-DE" dirty="0" smtClean="0"/>
              <a:t>CRPD</a:t>
            </a:r>
            <a:endParaRPr lang="de-DE" dirty="0"/>
          </a:p>
          <a:p>
            <a:pPr marL="342900" indent="-342900">
              <a:buFontTx/>
              <a:buChar char="-"/>
            </a:pPr>
            <a:r>
              <a:rPr lang="de-DE" dirty="0" smtClean="0"/>
              <a:t> </a:t>
            </a:r>
            <a:r>
              <a:rPr lang="de-DE" dirty="0" err="1"/>
              <a:t>established</a:t>
            </a:r>
            <a:r>
              <a:rPr lang="de-DE" dirty="0"/>
              <a:t> in </a:t>
            </a:r>
            <a:r>
              <a:rPr lang="de-DE" dirty="0" smtClean="0"/>
              <a:t>2009</a:t>
            </a:r>
          </a:p>
          <a:p>
            <a:pPr marL="342900" indent="-342900">
              <a:buFontTx/>
              <a:buChar char="-"/>
            </a:pPr>
            <a:r>
              <a:rPr lang="de-DE" dirty="0" err="1"/>
              <a:t>o</a:t>
            </a:r>
            <a:r>
              <a:rPr lang="de-DE" dirty="0" err="1" smtClean="0"/>
              <a:t>wn</a:t>
            </a:r>
            <a:r>
              <a:rPr lang="de-DE" dirty="0" smtClean="0"/>
              <a:t> </a:t>
            </a:r>
            <a:r>
              <a:rPr lang="de-DE" dirty="0" err="1" smtClean="0"/>
              <a:t>department</a:t>
            </a:r>
            <a:r>
              <a:rPr lang="de-DE" dirty="0" smtClean="0"/>
              <a:t> </a:t>
            </a:r>
            <a:r>
              <a:rPr lang="de-DE" dirty="0" err="1" smtClean="0"/>
              <a:t>within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German Institute </a:t>
            </a:r>
            <a:r>
              <a:rPr lang="de-DE" dirty="0" err="1" smtClean="0"/>
              <a:t>for</a:t>
            </a:r>
            <a:r>
              <a:rPr lang="de-DE" dirty="0" smtClean="0"/>
              <a:t> Human </a:t>
            </a:r>
            <a:r>
              <a:rPr lang="de-DE" dirty="0" err="1" smtClean="0"/>
              <a:t>Rights</a:t>
            </a:r>
            <a:endParaRPr lang="de-DE" dirty="0" smtClean="0"/>
          </a:p>
          <a:p>
            <a:pPr marL="342900" indent="-342900">
              <a:buFontTx/>
              <a:buChar char="-"/>
            </a:pPr>
            <a:r>
              <a:rPr lang="de-DE" dirty="0" err="1"/>
              <a:t>s</a:t>
            </a:r>
            <a:r>
              <a:rPr lang="de-DE" dirty="0" err="1" smtClean="0"/>
              <a:t>taff</a:t>
            </a:r>
            <a:r>
              <a:rPr lang="de-DE" dirty="0" smtClean="0"/>
              <a:t>: 11 </a:t>
            </a:r>
            <a:r>
              <a:rPr lang="de-DE" dirty="0" err="1" smtClean="0"/>
              <a:t>members</a:t>
            </a:r>
            <a:endParaRPr lang="de-DE" dirty="0" smtClean="0"/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37F54-416D-C948-997E-A959B92CCEDF}" type="datetime1">
              <a:rPr lang="de-DE" smtClean="0"/>
              <a:t>09.05.2017</a:t>
            </a:fld>
            <a:endParaRPr lang="en-US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325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Monitoring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95DC0-1BD5-1647-832C-E679C0B8B6B9}" type="datetime1">
              <a:rPr lang="de-DE" smtClean="0"/>
              <a:t>09.05.2017</a:t>
            </a:fld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95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Monitoring</a:t>
            </a:r>
            <a:endParaRPr lang="de-DE" dirty="0"/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r>
              <a:rPr lang="de-DE" dirty="0" err="1" smtClean="0"/>
              <a:t>our</a:t>
            </a:r>
            <a:r>
              <a:rPr lang="de-DE" dirty="0" smtClean="0"/>
              <a:t> </a:t>
            </a:r>
            <a:r>
              <a:rPr lang="de-DE" dirty="0" err="1" smtClean="0"/>
              <a:t>working</a:t>
            </a:r>
            <a:r>
              <a:rPr lang="de-DE" dirty="0" smtClean="0"/>
              <a:t> </a:t>
            </a:r>
            <a:r>
              <a:rPr lang="de-DE" dirty="0" err="1" smtClean="0"/>
              <a:t>definition</a:t>
            </a:r>
            <a:endParaRPr lang="de-DE" dirty="0" smtClean="0"/>
          </a:p>
          <a:p>
            <a:pPr marL="817200" lvl="1" indent="-457200"/>
            <a:r>
              <a:rPr lang="de-DE" dirty="0" err="1"/>
              <a:t>p</a:t>
            </a:r>
            <a:r>
              <a:rPr lang="de-DE" dirty="0" err="1" smtClean="0"/>
              <a:t>recise</a:t>
            </a:r>
            <a:r>
              <a:rPr lang="de-DE" dirty="0" smtClean="0"/>
              <a:t> </a:t>
            </a:r>
            <a:r>
              <a:rPr lang="de-DE" dirty="0" err="1" smtClean="0"/>
              <a:t>sector-oriented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issue-oriented</a:t>
            </a:r>
            <a:r>
              <a:rPr lang="de-DE" dirty="0" smtClean="0"/>
              <a:t> </a:t>
            </a:r>
            <a:r>
              <a:rPr lang="de-DE" dirty="0" err="1" smtClean="0"/>
              <a:t>observation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legal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social</a:t>
            </a:r>
            <a:r>
              <a:rPr lang="de-DE" dirty="0" smtClean="0"/>
              <a:t> </a:t>
            </a:r>
            <a:r>
              <a:rPr lang="de-DE" dirty="0" err="1" smtClean="0"/>
              <a:t>realities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developments</a:t>
            </a:r>
            <a:r>
              <a:rPr lang="de-DE" dirty="0" smtClean="0"/>
              <a:t> </a:t>
            </a:r>
            <a:endParaRPr lang="de-DE" dirty="0"/>
          </a:p>
          <a:p>
            <a:pPr marL="817200" lvl="1" indent="-457200"/>
            <a:r>
              <a:rPr lang="de-DE" dirty="0" err="1"/>
              <a:t>g</a:t>
            </a:r>
            <a:r>
              <a:rPr lang="de-DE" dirty="0" err="1" smtClean="0"/>
              <a:t>athering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information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its</a:t>
            </a:r>
            <a:r>
              <a:rPr lang="de-DE" dirty="0" smtClean="0"/>
              <a:t> </a:t>
            </a:r>
            <a:r>
              <a:rPr lang="de-DE" dirty="0" err="1" smtClean="0"/>
              <a:t>assessment</a:t>
            </a:r>
            <a:r>
              <a:rPr lang="de-DE" dirty="0" smtClean="0"/>
              <a:t> in light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human </a:t>
            </a:r>
            <a:r>
              <a:rPr lang="de-DE" dirty="0" err="1" smtClean="0"/>
              <a:t>rights</a:t>
            </a:r>
            <a:r>
              <a:rPr lang="de-DE" dirty="0" smtClean="0"/>
              <a:t> </a:t>
            </a:r>
            <a:r>
              <a:rPr lang="de-DE" dirty="0" err="1" smtClean="0"/>
              <a:t>obligations</a:t>
            </a:r>
            <a:endParaRPr lang="de-DE" dirty="0" smtClean="0"/>
          </a:p>
          <a:p>
            <a:pPr marL="817200" lvl="1" indent="-457200"/>
            <a:endParaRPr lang="de-DE" dirty="0" smtClean="0"/>
          </a:p>
          <a:p>
            <a:r>
              <a:rPr lang="de-DE" dirty="0" err="1" smtClean="0"/>
              <a:t>practical</a:t>
            </a:r>
            <a:r>
              <a:rPr lang="de-DE" dirty="0" smtClean="0"/>
              <a:t> </a:t>
            </a:r>
            <a:r>
              <a:rPr lang="de-DE" dirty="0" err="1" smtClean="0"/>
              <a:t>terms</a:t>
            </a:r>
            <a:endParaRPr lang="de-DE" dirty="0"/>
          </a:p>
          <a:p>
            <a:pPr marL="817200" lvl="1" indent="-457200"/>
            <a:r>
              <a:rPr lang="de-DE" dirty="0" err="1"/>
              <a:t>a</a:t>
            </a:r>
            <a:r>
              <a:rPr lang="de-DE" dirty="0" err="1" smtClean="0"/>
              <a:t>dvise</a:t>
            </a:r>
            <a:r>
              <a:rPr lang="de-DE" dirty="0" smtClean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federal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Länder </a:t>
            </a:r>
            <a:r>
              <a:rPr lang="de-DE" dirty="0" err="1"/>
              <a:t>ministries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 smtClean="0"/>
              <a:t>legislature</a:t>
            </a:r>
            <a:endParaRPr lang="de-DE" dirty="0"/>
          </a:p>
          <a:p>
            <a:pPr marL="817200" lvl="1" indent="-457200"/>
            <a:r>
              <a:rPr lang="de-DE" dirty="0" err="1"/>
              <a:t>r</a:t>
            </a:r>
            <a:r>
              <a:rPr lang="de-DE" dirty="0" err="1" smtClean="0"/>
              <a:t>eview</a:t>
            </a:r>
            <a:r>
              <a:rPr lang="de-DE" dirty="0" smtClean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action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policy</a:t>
            </a:r>
            <a:r>
              <a:rPr lang="de-DE" dirty="0"/>
              <a:t> </a:t>
            </a:r>
            <a:r>
              <a:rPr lang="de-DE" dirty="0" err="1"/>
              <a:t>plans</a:t>
            </a:r>
            <a:r>
              <a:rPr lang="de-DE" dirty="0"/>
              <a:t>, </a:t>
            </a:r>
            <a:r>
              <a:rPr lang="de-DE" dirty="0" err="1"/>
              <a:t>laws</a:t>
            </a:r>
            <a:r>
              <a:rPr lang="de-DE" dirty="0"/>
              <a:t>, etc.</a:t>
            </a:r>
          </a:p>
          <a:p>
            <a:pPr marL="817200" lvl="1" indent="-457200"/>
            <a:endParaRPr lang="de-DE" dirty="0" smtClean="0"/>
          </a:p>
          <a:p>
            <a:pPr marL="817200" lvl="1" indent="-457200"/>
            <a:endParaRPr lang="de-DE" dirty="0" smtClean="0"/>
          </a:p>
          <a:p>
            <a:pPr marL="817200" lvl="1" indent="-457200"/>
            <a:endParaRPr lang="de-DE" dirty="0" smtClean="0"/>
          </a:p>
          <a:p>
            <a:pPr lvl="1" indent="0">
              <a:buNone/>
            </a:pPr>
            <a:endParaRPr lang="de-DE" dirty="0" smtClean="0"/>
          </a:p>
          <a:p>
            <a:endParaRPr lang="de-DE" dirty="0" smtClean="0"/>
          </a:p>
          <a:p>
            <a:pPr marL="817200" lvl="1" indent="-457200">
              <a:buAutoNum type="alphaLcParenR"/>
            </a:pPr>
            <a:endParaRPr lang="de-DE" dirty="0"/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37F54-416D-C948-997E-A959B92CCEDF}" type="datetime1">
              <a:rPr lang="de-DE" smtClean="0"/>
              <a:t>09.05.2017</a:t>
            </a:fld>
            <a:endParaRPr lang="en-US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466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Promising Practices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95DC0-1BD5-1647-832C-E679C0B8B6B9}" type="datetime1">
              <a:rPr lang="de-DE" smtClean="0"/>
              <a:t>09.05.2017</a:t>
            </a:fld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283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Promising Practices </a:t>
            </a:r>
            <a:endParaRPr lang="de-DE" dirty="0"/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endParaRPr lang="de-DE" dirty="0"/>
          </a:p>
          <a:p>
            <a:pPr marL="457200" indent="-457200">
              <a:buFont typeface="+mj-lt"/>
              <a:buAutoNum type="arabicPeriod"/>
            </a:pPr>
            <a:r>
              <a:rPr lang="de-DE" dirty="0" err="1" smtClean="0"/>
              <a:t>Civil</a:t>
            </a:r>
            <a:r>
              <a:rPr lang="de-DE" dirty="0" smtClean="0"/>
              <a:t> </a:t>
            </a:r>
            <a:r>
              <a:rPr lang="de-DE" dirty="0" err="1" smtClean="0"/>
              <a:t>society</a:t>
            </a:r>
            <a:r>
              <a:rPr lang="de-DE" dirty="0" smtClean="0"/>
              <a:t> </a:t>
            </a:r>
            <a:r>
              <a:rPr lang="de-DE" dirty="0" err="1" smtClean="0"/>
              <a:t>consultations</a:t>
            </a:r>
            <a:r>
              <a:rPr lang="de-DE" dirty="0" smtClean="0"/>
              <a:t> (</a:t>
            </a:r>
            <a:r>
              <a:rPr lang="de-DE" dirty="0" err="1" smtClean="0"/>
              <a:t>article</a:t>
            </a:r>
            <a:r>
              <a:rPr lang="de-DE" dirty="0" smtClean="0"/>
              <a:t> 33(3) CRPD)</a:t>
            </a:r>
          </a:p>
          <a:p>
            <a:endParaRPr lang="de-DE" dirty="0" smtClean="0"/>
          </a:p>
          <a:p>
            <a:pPr marL="457200" indent="-457200">
              <a:buFont typeface="+mj-lt"/>
              <a:buAutoNum type="arabicPeriod" startAt="2"/>
            </a:pPr>
            <a:r>
              <a:rPr lang="de-DE" dirty="0" smtClean="0"/>
              <a:t>Parallel </a:t>
            </a:r>
            <a:r>
              <a:rPr lang="de-DE" dirty="0" err="1" smtClean="0"/>
              <a:t>reporting</a:t>
            </a:r>
            <a:r>
              <a:rPr lang="de-DE" dirty="0" smtClean="0"/>
              <a:t> </a:t>
            </a:r>
            <a:r>
              <a:rPr lang="de-DE" dirty="0" err="1" smtClean="0"/>
              <a:t>process</a:t>
            </a:r>
            <a:r>
              <a:rPr lang="de-DE" dirty="0" smtClean="0"/>
              <a:t> in </a:t>
            </a:r>
            <a:r>
              <a:rPr lang="de-DE" smtClean="0"/>
              <a:t>Germany </a:t>
            </a:r>
            <a:r>
              <a:rPr lang="de-DE" smtClean="0"/>
              <a:t>2015</a:t>
            </a:r>
          </a:p>
          <a:p>
            <a:pPr marL="457200" indent="-457200">
              <a:buFont typeface="+mj-lt"/>
              <a:buAutoNum type="arabicPeriod" startAt="2"/>
            </a:pPr>
            <a:endParaRPr lang="de-DE" dirty="0" smtClean="0"/>
          </a:p>
          <a:p>
            <a:pPr marL="457200" indent="-457200">
              <a:buFont typeface="+mj-lt"/>
              <a:buAutoNum type="arabicPeriod" startAt="2"/>
            </a:pPr>
            <a:r>
              <a:rPr lang="de-DE" dirty="0" smtClean="0"/>
              <a:t>Focus on a </a:t>
            </a:r>
            <a:r>
              <a:rPr lang="de-DE" dirty="0" err="1" smtClean="0"/>
              <a:t>selection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topics</a:t>
            </a:r>
            <a:r>
              <a:rPr lang="de-DE" dirty="0" smtClean="0"/>
              <a:t> </a:t>
            </a:r>
            <a:r>
              <a:rPr lang="de-DE" dirty="0" err="1" smtClean="0"/>
              <a:t>either</a:t>
            </a:r>
            <a:r>
              <a:rPr lang="de-DE" dirty="0" smtClean="0"/>
              <a:t> </a:t>
            </a:r>
            <a:r>
              <a:rPr lang="de-DE" dirty="0" err="1" smtClean="0"/>
              <a:t>already</a:t>
            </a:r>
            <a:r>
              <a:rPr lang="de-DE" dirty="0" smtClean="0"/>
              <a:t> </a:t>
            </a:r>
            <a:r>
              <a:rPr lang="de-DE" dirty="0" err="1" smtClean="0"/>
              <a:t>discussed</a:t>
            </a:r>
            <a:r>
              <a:rPr lang="de-DE" dirty="0" smtClean="0"/>
              <a:t> in Germany </a:t>
            </a:r>
            <a:r>
              <a:rPr lang="de-DE" dirty="0" err="1" smtClean="0"/>
              <a:t>or</a:t>
            </a:r>
            <a:r>
              <a:rPr lang="de-DE" dirty="0" smtClean="0"/>
              <a:t> </a:t>
            </a:r>
            <a:r>
              <a:rPr lang="de-DE" dirty="0" err="1" smtClean="0"/>
              <a:t>initiating</a:t>
            </a:r>
            <a:r>
              <a:rPr lang="de-DE" dirty="0" smtClean="0"/>
              <a:t> </a:t>
            </a:r>
            <a:r>
              <a:rPr lang="de-DE" dirty="0" err="1" smtClean="0"/>
              <a:t>discussion</a:t>
            </a:r>
            <a:endParaRPr lang="de-DE" dirty="0" smtClean="0"/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37F54-416D-C948-997E-A959B92CCEDF}" type="datetime1">
              <a:rPr lang="de-DE" smtClean="0"/>
              <a:t>09.05.2017</a:t>
            </a:fld>
            <a:endParaRPr lang="en-US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786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Challenges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95DC0-1BD5-1647-832C-E679C0B8B6B9}" type="datetime1">
              <a:rPr lang="de-DE" smtClean="0"/>
              <a:t>09.05.2017</a:t>
            </a:fld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806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Challenges</a:t>
            </a:r>
            <a:endParaRPr lang="de-DE" dirty="0"/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 smtClean="0"/>
          </a:p>
          <a:p>
            <a:pPr marL="457200" indent="-457200">
              <a:buFont typeface="+mj-lt"/>
              <a:buAutoNum type="arabicPeriod"/>
            </a:pPr>
            <a:r>
              <a:rPr lang="de-DE" dirty="0" smtClean="0"/>
              <a:t>Monitoring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evaluation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implementation</a:t>
            </a:r>
            <a:endParaRPr lang="de-DE" dirty="0" smtClean="0"/>
          </a:p>
          <a:p>
            <a:pPr marL="817200" lvl="1" indent="-457200">
              <a:buFont typeface="Symbol" panose="05050102010706020507" pitchFamily="18" charset="2"/>
              <a:buChar char="-"/>
            </a:pPr>
            <a:r>
              <a:rPr lang="de-DE" dirty="0" err="1" smtClean="0"/>
              <a:t>keeping</a:t>
            </a:r>
            <a:r>
              <a:rPr lang="de-DE" dirty="0" smtClean="0"/>
              <a:t> </a:t>
            </a:r>
            <a:r>
              <a:rPr lang="de-DE" dirty="0" err="1" smtClean="0"/>
              <a:t>track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complex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fast </a:t>
            </a:r>
            <a:r>
              <a:rPr lang="de-DE" dirty="0" err="1" smtClean="0"/>
              <a:t>changing</a:t>
            </a:r>
            <a:r>
              <a:rPr lang="de-DE" dirty="0" smtClean="0"/>
              <a:t> </a:t>
            </a:r>
            <a:r>
              <a:rPr lang="de-DE" dirty="0" err="1" smtClean="0"/>
              <a:t>realities</a:t>
            </a:r>
            <a:endParaRPr lang="de-DE" dirty="0" smtClean="0"/>
          </a:p>
          <a:p>
            <a:pPr marL="817200" lvl="1" indent="-457200">
              <a:buFont typeface="Symbol" panose="05050102010706020507" pitchFamily="18" charset="2"/>
              <a:buChar char="-"/>
            </a:pPr>
            <a:r>
              <a:rPr lang="de-DE" dirty="0" err="1" smtClean="0"/>
              <a:t>data</a:t>
            </a:r>
            <a:r>
              <a:rPr lang="de-DE" dirty="0" smtClean="0"/>
              <a:t> </a:t>
            </a:r>
            <a:r>
              <a:rPr lang="de-DE" dirty="0" err="1" smtClean="0"/>
              <a:t>gathering</a:t>
            </a:r>
            <a:endParaRPr lang="de-DE" dirty="0" smtClean="0"/>
          </a:p>
          <a:p>
            <a:pPr marL="817200" lvl="1" indent="-457200">
              <a:buFont typeface="Symbol" panose="05050102010706020507" pitchFamily="18" charset="2"/>
              <a:buChar char="-"/>
            </a:pPr>
            <a:endParaRPr lang="de-DE" dirty="0"/>
          </a:p>
          <a:p>
            <a:pPr marL="457200" indent="-457200">
              <a:buFont typeface="+mj-lt"/>
              <a:buAutoNum type="arabicPeriod" startAt="2"/>
            </a:pPr>
            <a:r>
              <a:rPr lang="de-DE" dirty="0"/>
              <a:t>Development </a:t>
            </a:r>
            <a:r>
              <a:rPr lang="de-DE" dirty="0" err="1"/>
              <a:t>of</a:t>
            </a:r>
            <a:r>
              <a:rPr lang="de-DE" dirty="0"/>
              <a:t> human </a:t>
            </a:r>
            <a:r>
              <a:rPr lang="de-DE" dirty="0" err="1"/>
              <a:t>rights</a:t>
            </a:r>
            <a:r>
              <a:rPr lang="de-DE" dirty="0"/>
              <a:t> </a:t>
            </a:r>
            <a:r>
              <a:rPr lang="de-DE" dirty="0" err="1"/>
              <a:t>indicators</a:t>
            </a:r>
            <a:endParaRPr lang="de-DE" dirty="0"/>
          </a:p>
          <a:p>
            <a:pPr marL="817200" lvl="1" indent="-457200"/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absence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indicators</a:t>
            </a:r>
            <a:r>
              <a:rPr lang="de-DE" dirty="0"/>
              <a:t> </a:t>
            </a:r>
            <a:r>
              <a:rPr lang="de-DE" dirty="0" err="1"/>
              <a:t>leads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difficulties</a:t>
            </a:r>
            <a:r>
              <a:rPr lang="de-DE" dirty="0"/>
              <a:t> </a:t>
            </a:r>
            <a:r>
              <a:rPr lang="de-DE" dirty="0" err="1"/>
              <a:t>when</a:t>
            </a:r>
            <a:r>
              <a:rPr lang="de-DE" dirty="0"/>
              <a:t> </a:t>
            </a:r>
            <a:r>
              <a:rPr lang="de-DE" dirty="0" err="1"/>
              <a:t>defining</a:t>
            </a:r>
            <a:r>
              <a:rPr lang="de-DE" dirty="0"/>
              <a:t> </a:t>
            </a:r>
            <a:r>
              <a:rPr lang="de-DE" dirty="0" err="1"/>
              <a:t>developments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 smtClean="0"/>
              <a:t>progress</a:t>
            </a:r>
            <a:endParaRPr lang="de-DE" dirty="0"/>
          </a:p>
          <a:p>
            <a:pPr marL="817200" lvl="1" indent="-457200">
              <a:buFont typeface="Symbol" panose="05050102010706020507" pitchFamily="18" charset="2"/>
              <a:buChar char="-"/>
            </a:pPr>
            <a:r>
              <a:rPr lang="de-DE" dirty="0" err="1" smtClean="0"/>
              <a:t>very</a:t>
            </a:r>
            <a:r>
              <a:rPr lang="de-DE" dirty="0" smtClean="0"/>
              <a:t> </a:t>
            </a:r>
            <a:r>
              <a:rPr lang="de-DE" dirty="0" err="1" smtClean="0"/>
              <a:t>complex</a:t>
            </a:r>
            <a:r>
              <a:rPr lang="de-DE" dirty="0" smtClean="0"/>
              <a:t> </a:t>
            </a:r>
            <a:r>
              <a:rPr lang="de-DE" dirty="0" err="1" smtClean="0"/>
              <a:t>issue</a:t>
            </a:r>
            <a:r>
              <a:rPr lang="de-DE" dirty="0" smtClean="0"/>
              <a:t> </a:t>
            </a:r>
            <a:r>
              <a:rPr lang="de-DE" dirty="0" err="1" smtClean="0"/>
              <a:t>which</a:t>
            </a:r>
            <a:r>
              <a:rPr lang="de-DE" dirty="0" smtClean="0"/>
              <a:t> </a:t>
            </a:r>
            <a:r>
              <a:rPr lang="de-DE" dirty="0" err="1" smtClean="0"/>
              <a:t>needs</a:t>
            </a:r>
            <a:r>
              <a:rPr lang="de-DE" dirty="0" smtClean="0"/>
              <a:t> </a:t>
            </a:r>
            <a:r>
              <a:rPr lang="de-DE" dirty="0" err="1" smtClean="0"/>
              <a:t>sufficient</a:t>
            </a:r>
            <a:r>
              <a:rPr lang="de-DE" dirty="0" smtClean="0"/>
              <a:t> </a:t>
            </a:r>
            <a:r>
              <a:rPr lang="de-DE" dirty="0" err="1" smtClean="0"/>
              <a:t>resources</a:t>
            </a:r>
            <a:endParaRPr lang="de-DE" dirty="0" smtClean="0"/>
          </a:p>
          <a:p>
            <a:pPr marL="817200" lvl="1" indent="-457200">
              <a:buFont typeface="Symbol" panose="05050102010706020507" pitchFamily="18" charset="2"/>
              <a:buChar char="-"/>
            </a:pPr>
            <a:endParaRPr lang="de-DE" dirty="0" smtClean="0"/>
          </a:p>
          <a:p>
            <a:pPr marL="457200" indent="-457200">
              <a:buFont typeface="+mj-lt"/>
              <a:buAutoNum type="arabicPeriod"/>
            </a:pPr>
            <a:endParaRPr lang="de-DE" dirty="0" smtClean="0"/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37F54-416D-C948-997E-A959B92CCEDF}" type="datetime1">
              <a:rPr lang="de-DE" smtClean="0"/>
              <a:t>09.05.2017</a:t>
            </a:fld>
            <a:endParaRPr lang="en-US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880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IMR_Powerpoint_Vorlage_engl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räsentation3" id="{D010C0A0-D703-AC48-B9FF-087F0452FEB2}" vid="{4E3F1F35-5775-3A4B-A66D-DFF442700F83}"/>
    </a:ext>
  </a:ext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DIMR_Powerpoint_Vorlage_engl</Template>
  <TotalTime>0</TotalTime>
  <Words>470</Words>
  <Application>Microsoft Office PowerPoint</Application>
  <PresentationFormat>Bildschirmpräsentation (4:3)</PresentationFormat>
  <Paragraphs>128</Paragraphs>
  <Slides>11</Slides>
  <Notes>11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11</vt:i4>
      </vt:variant>
    </vt:vector>
  </HeadingPairs>
  <TitlesOfParts>
    <vt:vector size="12" baseType="lpstr">
      <vt:lpstr>DIMR_Powerpoint_Vorlage_engl</vt:lpstr>
      <vt:lpstr>National CRPD Monitoring Mechanism Monitoring CRPD</vt:lpstr>
      <vt:lpstr>National Human Rights Institutions</vt:lpstr>
      <vt:lpstr>Monitoring Mechanisms CRPD</vt:lpstr>
      <vt:lpstr>Monitoring</vt:lpstr>
      <vt:lpstr>Monitoring</vt:lpstr>
      <vt:lpstr>Promising Practices</vt:lpstr>
      <vt:lpstr>Promising Practices </vt:lpstr>
      <vt:lpstr>Challenges</vt:lpstr>
      <vt:lpstr>Challenges</vt:lpstr>
      <vt:lpstr>Thank you</vt:lpstr>
      <vt:lpstr>PowerPoint-Präsentation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Titel der Präsentation</dc:title>
  <dc:creator>Striek, Judith</dc:creator>
  <cp:lastModifiedBy>Striek, Judith</cp:lastModifiedBy>
  <cp:revision>58</cp:revision>
  <cp:lastPrinted>2017-05-08T10:16:38Z</cp:lastPrinted>
  <dcterms:created xsi:type="dcterms:W3CDTF">2017-05-02T13:22:47Z</dcterms:created>
  <dcterms:modified xsi:type="dcterms:W3CDTF">2017-05-09T12:48:02Z</dcterms:modified>
</cp:coreProperties>
</file>